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Ex1.xml" ContentType="application/vnd.ms-office.chartex+xml"/>
  <Override PartName="/ppt/charts/style1.xml" ContentType="application/vnd.ms-office.chartstyle+xml"/>
  <Override PartName="/ppt/charts/colors1.xml" ContentType="application/vnd.ms-office.chartcolorstyle+xml"/>
  <Override PartName="/ppt/charts/chart1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61" r:id="rId1"/>
  </p:sldMasterIdLst>
  <p:sldIdLst>
    <p:sldId id="256" r:id="rId2"/>
    <p:sldId id="260" r:id="rId3"/>
    <p:sldId id="270" r:id="rId4"/>
    <p:sldId id="271" r:id="rId5"/>
    <p:sldId id="272" r:id="rId6"/>
    <p:sldId id="273" r:id="rId7"/>
    <p:sldId id="257" r:id="rId8"/>
    <p:sldId id="258" r:id="rId9"/>
    <p:sldId id="259" r:id="rId10"/>
    <p:sldId id="274" r:id="rId11"/>
    <p:sldId id="279" r:id="rId12"/>
    <p:sldId id="278" r:id="rId13"/>
    <p:sldId id="263" r:id="rId14"/>
    <p:sldId id="264" r:id="rId15"/>
    <p:sldId id="280" r:id="rId16"/>
    <p:sldId id="266" r:id="rId17"/>
    <p:sldId id="276" r:id="rId18"/>
    <p:sldId id="277" r:id="rId19"/>
    <p:sldId id="267" r:id="rId20"/>
    <p:sldId id="283" r:id="rId21"/>
    <p:sldId id="282" r:id="rId22"/>
    <p:sldId id="268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ulija Kvesic" initials="JK" lastIdx="1" clrIdx="0">
    <p:extLst>
      <p:ext uri="{19B8F6BF-5375-455C-9EA6-DF929625EA0E}">
        <p15:presenceInfo xmlns:p15="http://schemas.microsoft.com/office/powerpoint/2012/main" userId="fc5de9e6a9a06e3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5E3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rednji stil 2 - Isticanj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Srednji stil 2 - Isticanj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Srednji stil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ulija\Desktop\excel-seminar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oleObject" Target="file:///C:\Users\Julija\Desktop\excel-seminar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hr-H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cap="none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PROSJE</a:t>
            </a:r>
            <a:r>
              <a:rPr lang="hr-BA"/>
              <a:t>ČNA POTROŠNJA ESP32-CAM U RAZLIČITIM STADIJIMA RADA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cap="none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sr-Latn-R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List1!$B$13</c:f>
              <c:strCache>
                <c:ptCount val="1"/>
              </c:strCache>
            </c:strRef>
          </c:tx>
          <c:spPr>
            <a:noFill/>
            <a:ln w="9525" cap="flat" cmpd="sng" algn="ctr">
              <a:solidFill>
                <a:schemeClr val="accent1"/>
              </a:solidFill>
              <a:miter lim="800000"/>
            </a:ln>
            <a:effectLst>
              <a:glow rad="63500">
                <a:schemeClr val="accent1">
                  <a:satMod val="175000"/>
                  <a:alpha val="25000"/>
                </a:schemeClr>
              </a:glo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sr-Latn-R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50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List1!$A$14:$A$22</c:f>
              <c:strCache>
                <c:ptCount val="8"/>
                <c:pt idx="0">
                  <c:v>Ustaljeno stanje</c:v>
                </c:pt>
                <c:pt idx="1">
                  <c:v>Učitavanje koda</c:v>
                </c:pt>
                <c:pt idx="2">
                  <c:v>Nakon učitavanja koda</c:v>
                </c:pt>
                <c:pt idx="3">
                  <c:v>Pokretanje Web servera</c:v>
                </c:pt>
                <c:pt idx="4">
                  <c:v>Spajanje na AP</c:v>
                </c:pt>
                <c:pt idx="5">
                  <c:v>Video stream</c:v>
                </c:pt>
                <c:pt idx="6">
                  <c:v>Face detection</c:v>
                </c:pt>
                <c:pt idx="7">
                  <c:v>Face recognition</c:v>
                </c:pt>
              </c:strCache>
            </c:strRef>
          </c:cat>
          <c:val>
            <c:numRef>
              <c:f>List1!$B$14:$B$22</c:f>
              <c:numCache>
                <c:formatCode>General</c:formatCode>
                <c:ptCount val="9"/>
              </c:numCache>
            </c:numRef>
          </c:val>
          <c:extLst>
            <c:ext xmlns:c16="http://schemas.microsoft.com/office/drawing/2014/chart" uri="{C3380CC4-5D6E-409C-BE32-E72D297353CC}">
              <c16:uniqueId val="{00000000-7871-4222-BBA0-99A3FC8DFEFD}"/>
            </c:ext>
          </c:extLst>
        </c:ser>
        <c:ser>
          <c:idx val="1"/>
          <c:order val="1"/>
          <c:tx>
            <c:strRef>
              <c:f>List1!$C$13</c:f>
              <c:strCache>
                <c:ptCount val="1"/>
              </c:strCache>
            </c:strRef>
          </c:tx>
          <c:spPr>
            <a:noFill/>
            <a:ln w="9525" cap="flat" cmpd="sng" algn="ctr">
              <a:solidFill>
                <a:schemeClr val="accent2"/>
              </a:solidFill>
              <a:miter lim="800000"/>
            </a:ln>
            <a:effectLst>
              <a:glow rad="63500">
                <a:schemeClr val="accent2">
                  <a:satMod val="175000"/>
                  <a:alpha val="25000"/>
                </a:schemeClr>
              </a:glo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sr-Latn-R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50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List1!$A$14:$A$22</c:f>
              <c:strCache>
                <c:ptCount val="8"/>
                <c:pt idx="0">
                  <c:v>Ustaljeno stanje</c:v>
                </c:pt>
                <c:pt idx="1">
                  <c:v>Učitavanje koda</c:v>
                </c:pt>
                <c:pt idx="2">
                  <c:v>Nakon učitavanja koda</c:v>
                </c:pt>
                <c:pt idx="3">
                  <c:v>Pokretanje Web servera</c:v>
                </c:pt>
                <c:pt idx="4">
                  <c:v>Spajanje na AP</c:v>
                </c:pt>
                <c:pt idx="5">
                  <c:v>Video stream</c:v>
                </c:pt>
                <c:pt idx="6">
                  <c:v>Face detection</c:v>
                </c:pt>
                <c:pt idx="7">
                  <c:v>Face recognition</c:v>
                </c:pt>
              </c:strCache>
            </c:strRef>
          </c:cat>
          <c:val>
            <c:numRef>
              <c:f>List1!$C$14:$C$22</c:f>
              <c:numCache>
                <c:formatCode>General</c:formatCode>
                <c:ptCount val="9"/>
              </c:numCache>
            </c:numRef>
          </c:val>
          <c:extLst>
            <c:ext xmlns:c16="http://schemas.microsoft.com/office/drawing/2014/chart" uri="{C3380CC4-5D6E-409C-BE32-E72D297353CC}">
              <c16:uniqueId val="{00000001-7871-4222-BBA0-99A3FC8DFEFD}"/>
            </c:ext>
          </c:extLst>
        </c:ser>
        <c:ser>
          <c:idx val="2"/>
          <c:order val="2"/>
          <c:tx>
            <c:strRef>
              <c:f>List1!$D$13</c:f>
              <c:strCache>
                <c:ptCount val="1"/>
              </c:strCache>
            </c:strRef>
          </c:tx>
          <c:spPr>
            <a:noFill/>
            <a:ln w="9525" cap="flat" cmpd="sng" algn="ctr">
              <a:solidFill>
                <a:schemeClr val="accent3"/>
              </a:solidFill>
              <a:miter lim="800000"/>
            </a:ln>
            <a:effectLst>
              <a:glow rad="63500">
                <a:schemeClr val="accent3">
                  <a:satMod val="175000"/>
                  <a:alpha val="25000"/>
                </a:schemeClr>
              </a:glo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sr-Latn-R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50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List1!$A$14:$A$22</c:f>
              <c:strCache>
                <c:ptCount val="8"/>
                <c:pt idx="0">
                  <c:v>Ustaljeno stanje</c:v>
                </c:pt>
                <c:pt idx="1">
                  <c:v>Učitavanje koda</c:v>
                </c:pt>
                <c:pt idx="2">
                  <c:v>Nakon učitavanja koda</c:v>
                </c:pt>
                <c:pt idx="3">
                  <c:v>Pokretanje Web servera</c:v>
                </c:pt>
                <c:pt idx="4">
                  <c:v>Spajanje na AP</c:v>
                </c:pt>
                <c:pt idx="5">
                  <c:v>Video stream</c:v>
                </c:pt>
                <c:pt idx="6">
                  <c:v>Face detection</c:v>
                </c:pt>
                <c:pt idx="7">
                  <c:v>Face recognition</c:v>
                </c:pt>
              </c:strCache>
            </c:strRef>
          </c:cat>
          <c:val>
            <c:numRef>
              <c:f>List1!$D$14:$D$22</c:f>
              <c:numCache>
                <c:formatCode>General</c:formatCode>
                <c:ptCount val="9"/>
                <c:pt idx="0">
                  <c:v>26.37</c:v>
                </c:pt>
                <c:pt idx="1">
                  <c:v>34.5</c:v>
                </c:pt>
                <c:pt idx="2">
                  <c:v>25.45</c:v>
                </c:pt>
                <c:pt idx="3">
                  <c:v>121.44</c:v>
                </c:pt>
                <c:pt idx="4">
                  <c:v>153.16999999999999</c:v>
                </c:pt>
                <c:pt idx="5">
                  <c:v>190.22</c:v>
                </c:pt>
                <c:pt idx="6">
                  <c:v>174.44</c:v>
                </c:pt>
                <c:pt idx="7">
                  <c:v>178.88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871-4222-BBA0-99A3FC8DFEFD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315"/>
        <c:overlap val="-40"/>
        <c:axId val="562758824"/>
        <c:axId val="562759480"/>
      </c:barChart>
      <c:catAx>
        <c:axId val="562758824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75000"/>
                      <a:lumOff val="25000"/>
                    </a:schemeClr>
                  </a:gs>
                  <a:gs pos="0">
                    <a:schemeClr val="dk1">
                      <a:lumMod val="65000"/>
                      <a:lumOff val="3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r-Latn-RS"/>
          </a:p>
        </c:txPr>
        <c:crossAx val="562759480"/>
        <c:crosses val="autoZero"/>
        <c:auto val="1"/>
        <c:lblAlgn val="ctr"/>
        <c:lblOffset val="100"/>
        <c:noMultiLvlLbl val="0"/>
      </c:catAx>
      <c:valAx>
        <c:axId val="562759480"/>
        <c:scaling>
          <c:orientation val="minMax"/>
        </c:scaling>
        <c:delete val="0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75000"/>
                      <a:lumOff val="25000"/>
                    </a:schemeClr>
                  </a:gs>
                  <a:gs pos="0">
                    <a:schemeClr val="dk1">
                      <a:lumMod val="65000"/>
                      <a:lumOff val="3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I[</a:t>
                </a:r>
                <a:r>
                  <a:rPr lang="hr-BA"/>
                  <a:t>m</a:t>
                </a:r>
                <a:r>
                  <a:rPr lang="en-US"/>
                  <a:t>A]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sr-Latn-R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r-Latn-RS"/>
          </a:p>
        </c:txPr>
        <c:crossAx val="5627588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dk1">
        <a:lumMod val="75000"/>
        <a:lumOff val="25000"/>
      </a:schemeClr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sr-Latn-RS"/>
    </a:p>
  </c:txPr>
  <c:externalData r:id="rId3">
    <c:autoUpdate val="0"/>
  </c:externalData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numDim type="val">
        <cx:f dir="row">List1!$A$1:$O$1</cx:f>
        <cx:lvl ptCount="15" formatCode="General">
          <cx:pt idx="0">0</cx:pt>
          <cx:pt idx="5">27</cx:pt>
          <cx:pt idx="6">27.600000000000001</cx:pt>
          <cx:pt idx="7">24.899999999999999</cx:pt>
          <cx:pt idx="8">24.5</cx:pt>
          <cx:pt idx="9">24.5</cx:pt>
          <cx:pt idx="10">28</cx:pt>
          <cx:pt idx="11">28.300000000000001</cx:pt>
          <cx:pt idx="12">24.899999999999999</cx:pt>
          <cx:pt idx="13">27.699999999999999</cx:pt>
        </cx:lvl>
      </cx:numDim>
    </cx:data>
    <cx:data id="1">
      <cx:numDim type="val">
        <cx:f dir="row">List1!$A$2:$O$2</cx:f>
        <cx:lvl ptCount="15" formatCode="General">
          <cx:pt idx="0">0</cx:pt>
          <cx:pt idx="5">35.5</cx:pt>
          <cx:pt idx="6">35.350000000000001</cx:pt>
          <cx:pt idx="7">31.5</cx:pt>
          <cx:pt idx="8">33</cx:pt>
          <cx:pt idx="9">32.700000000000003</cx:pt>
          <cx:pt idx="10">36.25</cx:pt>
          <cx:pt idx="11">36</cx:pt>
          <cx:pt idx="12">34.5</cx:pt>
          <cx:pt idx="13">36</cx:pt>
        </cx:lvl>
      </cx:numDim>
    </cx:data>
    <cx:data id="2">
      <cx:numDim type="val">
        <cx:f dir="row">List1!$A$3:$O$3</cx:f>
        <cx:lvl ptCount="15" formatCode="General">
          <cx:pt idx="0">0</cx:pt>
          <cx:pt idx="5">26.199999999999999</cx:pt>
          <cx:pt idx="6">26.600000000000001</cx:pt>
          <cx:pt idx="7">23.899999999999999</cx:pt>
          <cx:pt idx="8">23.600000000000001</cx:pt>
          <cx:pt idx="9">23.800000000000001</cx:pt>
          <cx:pt idx="10">26.699999999999999</cx:pt>
          <cx:pt idx="11">27</cx:pt>
          <cx:pt idx="12">24.699999999999999</cx:pt>
          <cx:pt idx="13">26.600000000000001</cx:pt>
        </cx:lvl>
      </cx:numDim>
    </cx:data>
    <cx:data id="3">
      <cx:numDim type="val">
        <cx:f dir="row">List1!$A$4:$O$4</cx:f>
        <cx:lvl ptCount="15" formatCode="General">
          <cx:pt idx="0">0</cx:pt>
          <cx:pt idx="5">135</cx:pt>
          <cx:pt idx="6">127</cx:pt>
          <cx:pt idx="7">128</cx:pt>
          <cx:pt idx="8">130</cx:pt>
          <cx:pt idx="9">146</cx:pt>
          <cx:pt idx="10">87.5</cx:pt>
          <cx:pt idx="11">103.5</cx:pt>
          <cx:pt idx="12">116</cx:pt>
          <cx:pt idx="13">120</cx:pt>
        </cx:lvl>
      </cx:numDim>
    </cx:data>
    <cx:data id="4">
      <cx:numDim type="val">
        <cx:f dir="row">List1!$A$5:$O$5</cx:f>
        <cx:lvl ptCount="15" formatCode="General">
          <cx:pt idx="0">0</cx:pt>
          <cx:pt idx="5">187</cx:pt>
          <cx:pt idx="6">125</cx:pt>
          <cx:pt idx="7">95</cx:pt>
          <cx:pt idx="8">100</cx:pt>
          <cx:pt idx="9">140.5</cx:pt>
          <cx:pt idx="10">129.5</cx:pt>
          <cx:pt idx="11">150.5</cx:pt>
          <cx:pt idx="12">150.5</cx:pt>
          <cx:pt idx="13">150</cx:pt>
        </cx:lvl>
      </cx:numDim>
    </cx:data>
    <cx:data id="5">
      <cx:numDim type="val">
        <cx:f dir="row">List1!$A$6:$O$6</cx:f>
        <cx:lvl ptCount="15" formatCode="General">
          <cx:pt idx="0">0</cx:pt>
          <cx:pt idx="5">190</cx:pt>
          <cx:pt idx="6">190</cx:pt>
          <cx:pt idx="7">170</cx:pt>
          <cx:pt idx="8">157</cx:pt>
          <cx:pt idx="9">190</cx:pt>
          <cx:pt idx="10">195</cx:pt>
          <cx:pt idx="11">225</cx:pt>
          <cx:pt idx="12">195</cx:pt>
          <cx:pt idx="13">200</cx:pt>
        </cx:lvl>
      </cx:numDim>
    </cx:data>
    <cx:data id="6">
      <cx:numDim type="val">
        <cx:f dir="row">List1!$A$7:$O$7</cx:f>
        <cx:lvl ptCount="15" formatCode="General">
          <cx:pt idx="0">0</cx:pt>
          <cx:pt idx="5">195</cx:pt>
          <cx:pt idx="6">210</cx:pt>
          <cx:pt idx="7">195</cx:pt>
          <cx:pt idx="8">170</cx:pt>
          <cx:pt idx="9">150</cx:pt>
          <cx:pt idx="10">150</cx:pt>
          <cx:pt idx="11">170</cx:pt>
          <cx:pt idx="12">155</cx:pt>
          <cx:pt idx="13">175</cx:pt>
        </cx:lvl>
      </cx:numDim>
    </cx:data>
    <cx:data id="7">
      <cx:numDim type="val">
        <cx:f dir="row">List1!$A$8:$O$8</cx:f>
        <cx:lvl ptCount="15" formatCode="General">
          <cx:pt idx="0">0</cx:pt>
          <cx:pt idx="5">220</cx:pt>
          <cx:pt idx="6">200</cx:pt>
          <cx:pt idx="7">220</cx:pt>
          <cx:pt idx="8">175</cx:pt>
          <cx:pt idx="9">155</cx:pt>
          <cx:pt idx="10">145</cx:pt>
          <cx:pt idx="11">145</cx:pt>
          <cx:pt idx="12">170</cx:pt>
          <cx:pt idx="13">180</cx:pt>
        </cx:lvl>
      </cx:numDim>
    </cx:data>
    <cx:data id="8">
      <cx:numDim type="val">
        <cx:f dir="row">List1!$A$9:$O$9</cx:f>
        <cx:lvl ptCount="15" formatCode="General"/>
      </cx:numDim>
    </cx:data>
    <cx:data id="9">
      <cx:numDim type="val">
        <cx:f dir="row">List1!$A$10:$O$10</cx:f>
        <cx:lvl ptCount="15" formatCode="General"/>
      </cx:numDim>
    </cx:data>
    <cx:data id="10">
      <cx:numDim type="val">
        <cx:f dir="row">List1!$A$11:$O$11</cx:f>
        <cx:lvl ptCount="15" formatCode="General"/>
      </cx:numDim>
    </cx:data>
  </cx:chartData>
  <cx:chart>
    <cx:title pos="t" align="ctr" overlay="0">
      <cx:tx>
        <cx:txData>
          <cx:v>Rapršenost potrošnje energije</cx:v>
        </cx:txData>
      </cx:tx>
      <cx:txPr>
        <a:bodyPr spcFirstLastPara="1" vertOverflow="ellipsis" horzOverflow="overflow" wrap="square" lIns="0" tIns="0" rIns="0" bIns="0" anchor="ctr" anchorCtr="1"/>
        <a:lstStyle/>
        <a:p>
          <a:pPr algn="ctr" rtl="0">
            <a:defRPr/>
          </a:pPr>
          <a:r>
            <a:rPr lang="hr-HR" sz="1400" b="0" i="0" u="none" strike="noStrike" baseline="0">
              <a:solidFill>
                <a:sysClr val="windowText" lastClr="000000">
                  <a:lumMod val="65000"/>
                  <a:lumOff val="35000"/>
                </a:sysClr>
              </a:solidFill>
              <a:latin typeface="Calibri" panose="020F0502020204030204"/>
            </a:rPr>
            <a:t>Rapršenost potrošnje energije</a:t>
          </a:r>
        </a:p>
      </cx:txPr>
    </cx:title>
    <cx:plotArea>
      <cx:plotAreaRegion>
        <cx:series layoutId="boxWhisker" uniqueId="{550E2DA4-0B8F-48DC-9DEA-772DA9A8333A}">
          <cx:dataId val="0"/>
          <cx:layoutPr>
            <cx:visibility meanLine="0" meanMarker="1" nonoutliers="0" outliers="1"/>
            <cx:statistics quartileMethod="exclusive"/>
          </cx:layoutPr>
        </cx:series>
        <cx:series layoutId="boxWhisker" uniqueId="{3F53CBB8-1345-43C5-96CF-029FAA75F73A}">
          <cx:dataId val="1"/>
          <cx:layoutPr>
            <cx:visibility meanLine="0" meanMarker="1" nonoutliers="0" outliers="1"/>
            <cx:statistics quartileMethod="exclusive"/>
          </cx:layoutPr>
        </cx:series>
        <cx:series layoutId="boxWhisker" uniqueId="{812ADDBF-ED60-4FC7-A1FF-D4D6A4366C9E}">
          <cx:dataId val="2"/>
          <cx:layoutPr>
            <cx:visibility meanLine="0" meanMarker="1" nonoutliers="0" outliers="1"/>
            <cx:statistics quartileMethod="exclusive"/>
          </cx:layoutPr>
        </cx:series>
        <cx:series layoutId="boxWhisker" uniqueId="{83B06FAF-AE97-4F11-ADB0-6399AA7A3E31}">
          <cx:dataId val="3"/>
          <cx:layoutPr>
            <cx:visibility meanLine="0" meanMarker="1" nonoutliers="0" outliers="1"/>
            <cx:statistics quartileMethod="exclusive"/>
          </cx:layoutPr>
        </cx:series>
        <cx:series layoutId="boxWhisker" uniqueId="{535298F0-2E26-4431-9E87-F2A33E2EB0C7}">
          <cx:dataId val="4"/>
          <cx:layoutPr>
            <cx:visibility meanLine="0" meanMarker="1" nonoutliers="0" outliers="1"/>
            <cx:statistics quartileMethod="exclusive"/>
          </cx:layoutPr>
        </cx:series>
        <cx:series layoutId="boxWhisker" uniqueId="{B35DFE69-57C5-48EF-8D90-7BA49A549ED4}">
          <cx:dataId val="5"/>
          <cx:layoutPr>
            <cx:visibility meanLine="0" meanMarker="1" nonoutliers="0" outliers="1"/>
            <cx:statistics quartileMethod="exclusive"/>
          </cx:layoutPr>
        </cx:series>
        <cx:series layoutId="boxWhisker" uniqueId="{B2A94ED2-4F5B-4115-9268-604A7B2C03E4}">
          <cx:dataId val="6"/>
          <cx:layoutPr>
            <cx:visibility meanLine="0" meanMarker="1" nonoutliers="0" outliers="1"/>
            <cx:statistics quartileMethod="exclusive"/>
          </cx:layoutPr>
        </cx:series>
        <cx:series layoutId="boxWhisker" uniqueId="{E321EE20-881A-4B04-BBDF-D0AD6D4A4A46}">
          <cx:dataId val="7"/>
          <cx:layoutPr>
            <cx:visibility meanLine="0" meanMarker="1" nonoutliers="0" outliers="1"/>
            <cx:statistics quartileMethod="exclusive"/>
          </cx:layoutPr>
        </cx:series>
        <cx:series layoutId="boxWhisker" uniqueId="{BC481C54-3B55-40F0-A4CF-0B343925507D}">
          <cx:dataId val="8"/>
          <cx:layoutPr>
            <cx:visibility meanLine="0" meanMarker="1" nonoutliers="0" outliers="1"/>
            <cx:statistics quartileMethod="exclusive"/>
          </cx:layoutPr>
        </cx:series>
        <cx:series layoutId="boxWhisker" uniqueId="{6E760378-80D3-4EDA-9A63-0B4E43054C13}">
          <cx:dataId val="9"/>
          <cx:layoutPr>
            <cx:visibility meanLine="0" meanMarker="1" nonoutliers="0" outliers="1"/>
            <cx:statistics quartileMethod="exclusive"/>
          </cx:layoutPr>
        </cx:series>
        <cx:series layoutId="boxWhisker" uniqueId="{0303E281-AB73-40A7-84C5-85CD1FF64AFF}">
          <cx:dataId val="10"/>
          <cx:layoutPr>
            <cx:visibility meanLine="0" meanMarker="1" nonoutliers="0" outliers="1"/>
            <cx:statistics quartileMethod="exclusive"/>
          </cx:layoutPr>
        </cx:series>
      </cx:plotAreaRegion>
      <cx:axis id="0">
        <cx:catScaling gapWidth="1.5"/>
        <cx:tickLabels/>
      </cx:axis>
      <cx:axis id="1">
        <cx:valScaling/>
        <cx:majorGridlines/>
        <cx:tickLabels/>
      </cx:axis>
    </cx:plotArea>
    <cx:legend pos="b" align="ctr" overlay="0"/>
  </cx:chart>
</cx:chartSpace>
</file>

<file path=ppt/charts/colors1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408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/>
  </cs:chartArea>
  <cs:dataLabel>
    <cs:lnRef idx="0"/>
    <cs:fillRef idx="0"/>
    <cs:effectRef idx="0"/>
    <cs:fontRef idx="minor">
      <a:schemeClr val="dk1"/>
    </cs:fontRef>
    <cs:defRPr sz="1197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>
        <a:solidFill>
          <a:schemeClr val="phClr"/>
        </a:solidFill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75000"/>
            <a:lumOff val="2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  <a:lumOff val="10000"/>
              </a:schemeClr>
            </a:gs>
            <a:gs pos="0">
              <a:schemeClr val="lt1">
                <a:lumMod val="75000"/>
                <a:alpha val="36000"/>
                <a:lumOff val="10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dk1"/>
    </cs:fontRef>
    <cs:spPr>
      <a:ln w="9525" cap="flat">
        <a:solidFill>
          <a:schemeClr val="bg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/>
  </cs:title>
  <cs:trendline>
    <cs:lnRef idx="0"/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defRPr sz="1197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13">
  <cs:axisTitle>
    <cs:lnRef idx="0"/>
    <cs:fillRef idx="0"/>
    <cs:effectRef idx="0"/>
    <cs:fontRef idx="minor">
      <a:schemeClr val="lt1">
        <a:lumMod val="75000"/>
      </a:schemeClr>
    </cs:fontRef>
    <cs:defRPr sz="900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900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>
        <a:lumMod val="75000"/>
      </a:schemeClr>
    </cs:fontRef>
    <cs:defRPr sz="900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</a:schemeClr>
            </a:gs>
            <a:gs pos="0">
              <a:schemeClr val="dk1">
                <a:lumMod val="65000"/>
                <a:lumOff val="35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  <a:alpha val="25000"/>
              </a:schemeClr>
            </a:gs>
            <a:gs pos="0">
              <a:schemeClr val="dk1">
                <a:lumMod val="65000"/>
                <a:lumOff val="35000"/>
                <a:alpha val="25000"/>
              </a:schemeClr>
            </a:gs>
          </a:gsLst>
          <a:lin ang="5400000" scaled="0"/>
        </a:gra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400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Naslovni slaj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r-HR"/>
              <a:t>Kliknite da biste uredili stil podnaslova matrice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9DC21-5372-4312-A421-618EA35293F9}" type="datetimeFigureOut">
              <a:rPr lang="hr-BA" smtClean="0"/>
              <a:t>12.07.2021.</a:t>
            </a:fld>
            <a:endParaRPr lang="hr-B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B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863FA-27B8-4E12-B0A7-B477C93FA8B0}" type="slidenum">
              <a:rPr lang="hr-BA" smtClean="0"/>
              <a:t>‹#›</a:t>
            </a:fld>
            <a:endParaRPr lang="hr-BA"/>
          </a:p>
        </p:txBody>
      </p:sp>
    </p:spTree>
    <p:extLst>
      <p:ext uri="{BB962C8B-B14F-4D97-AF65-F5344CB8AC3E}">
        <p14:creationId xmlns:p14="http://schemas.microsoft.com/office/powerpoint/2010/main" val="4589105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pull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slov i okomit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9DC21-5372-4312-A421-618EA35293F9}" type="datetimeFigureOut">
              <a:rPr lang="hr-BA" smtClean="0"/>
              <a:t>12.07.2021.</a:t>
            </a:fld>
            <a:endParaRPr lang="hr-B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B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863FA-27B8-4E12-B0A7-B477C93FA8B0}" type="slidenum">
              <a:rPr lang="hr-BA" smtClean="0"/>
              <a:t>‹#›</a:t>
            </a:fld>
            <a:endParaRPr lang="hr-BA"/>
          </a:p>
        </p:txBody>
      </p:sp>
    </p:spTree>
    <p:extLst>
      <p:ext uri="{BB962C8B-B14F-4D97-AF65-F5344CB8AC3E}">
        <p14:creationId xmlns:p14="http://schemas.microsoft.com/office/powerpoint/2010/main" val="2538613375"/>
      </p:ext>
    </p:extLst>
  </p:cSld>
  <p:clrMapOvr>
    <a:masterClrMapping/>
  </p:clrMapOvr>
  <p:transition spd="med">
    <p:pull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Okomiti naslov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9DC21-5372-4312-A421-618EA35293F9}" type="datetimeFigureOut">
              <a:rPr lang="hr-BA" smtClean="0"/>
              <a:t>12.07.2021.</a:t>
            </a:fld>
            <a:endParaRPr lang="hr-B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B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863FA-27B8-4E12-B0A7-B477C93FA8B0}" type="slidenum">
              <a:rPr lang="hr-BA" smtClean="0"/>
              <a:t>‹#›</a:t>
            </a:fld>
            <a:endParaRPr lang="hr-BA"/>
          </a:p>
        </p:txBody>
      </p:sp>
    </p:spTree>
    <p:extLst>
      <p:ext uri="{BB962C8B-B14F-4D97-AF65-F5344CB8AC3E}">
        <p14:creationId xmlns:p14="http://schemas.microsoft.com/office/powerpoint/2010/main" val="3824688156"/>
      </p:ext>
    </p:extLst>
  </p:cSld>
  <p:clrMapOvr>
    <a:masterClrMapping/>
  </p:clrMapOvr>
  <p:transition spd="med">
    <p:pull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slov i sadrža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9DC21-5372-4312-A421-618EA35293F9}" type="datetimeFigureOut">
              <a:rPr lang="hr-BA" smtClean="0"/>
              <a:t>12.07.2021.</a:t>
            </a:fld>
            <a:endParaRPr lang="hr-B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B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863FA-27B8-4E12-B0A7-B477C93FA8B0}" type="slidenum">
              <a:rPr lang="hr-BA" smtClean="0"/>
              <a:t>‹#›</a:t>
            </a:fld>
            <a:endParaRPr lang="hr-BA"/>
          </a:p>
        </p:txBody>
      </p:sp>
    </p:spTree>
    <p:extLst>
      <p:ext uri="{BB962C8B-B14F-4D97-AF65-F5344CB8AC3E}">
        <p14:creationId xmlns:p14="http://schemas.microsoft.com/office/powerpoint/2010/main" val="171373016"/>
      </p:ext>
    </p:extLst>
  </p:cSld>
  <p:clrMapOvr>
    <a:masterClrMapping/>
  </p:clrMapOvr>
  <p:transition spd="med">
    <p:pull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aglavlje sekci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9DC21-5372-4312-A421-618EA35293F9}" type="datetimeFigureOut">
              <a:rPr lang="hr-BA" smtClean="0"/>
              <a:t>12.07.2021.</a:t>
            </a:fld>
            <a:endParaRPr lang="hr-B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B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863FA-27B8-4E12-B0A7-B477C93FA8B0}" type="slidenum">
              <a:rPr lang="hr-BA" smtClean="0"/>
              <a:t>‹#›</a:t>
            </a:fld>
            <a:endParaRPr lang="hr-BA"/>
          </a:p>
        </p:txBody>
      </p:sp>
    </p:spTree>
    <p:extLst>
      <p:ext uri="{BB962C8B-B14F-4D97-AF65-F5344CB8AC3E}">
        <p14:creationId xmlns:p14="http://schemas.microsoft.com/office/powerpoint/2010/main" val="29872400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pull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sadržaj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9DC21-5372-4312-A421-618EA35293F9}" type="datetimeFigureOut">
              <a:rPr lang="hr-BA" smtClean="0"/>
              <a:t>12.07.2021.</a:t>
            </a:fld>
            <a:endParaRPr lang="hr-BA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BA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863FA-27B8-4E12-B0A7-B477C93FA8B0}" type="slidenum">
              <a:rPr lang="hr-BA" smtClean="0"/>
              <a:t>‹#›</a:t>
            </a:fld>
            <a:endParaRPr lang="hr-BA"/>
          </a:p>
        </p:txBody>
      </p:sp>
    </p:spTree>
    <p:extLst>
      <p:ext uri="{BB962C8B-B14F-4D97-AF65-F5344CB8AC3E}">
        <p14:creationId xmlns:p14="http://schemas.microsoft.com/office/powerpoint/2010/main" val="944781315"/>
      </p:ext>
    </p:extLst>
  </p:cSld>
  <p:clrMapOvr>
    <a:masterClrMapping/>
  </p:clrMapOvr>
  <p:transition spd="med">
    <p:pull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Usporedb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9DC21-5372-4312-A421-618EA35293F9}" type="datetimeFigureOut">
              <a:rPr lang="hr-BA" smtClean="0"/>
              <a:t>12.07.2021.</a:t>
            </a:fld>
            <a:endParaRPr lang="hr-B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B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863FA-27B8-4E12-B0A7-B477C93FA8B0}" type="slidenum">
              <a:rPr lang="hr-BA" smtClean="0"/>
              <a:t>‹#›</a:t>
            </a:fld>
            <a:endParaRPr lang="hr-BA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/>
              <a:t>Kliknite da biste uredili stil naslova matrice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0155421"/>
      </p:ext>
    </p:extLst>
  </p:cSld>
  <p:clrMapOvr>
    <a:masterClrMapping/>
  </p:clrMapOvr>
  <p:transition spd="med">
    <p:pull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amo naslo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9DC21-5372-4312-A421-618EA35293F9}" type="datetimeFigureOut">
              <a:rPr lang="hr-BA" smtClean="0"/>
              <a:t>12.07.2021.</a:t>
            </a:fld>
            <a:endParaRPr lang="hr-B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B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863FA-27B8-4E12-B0A7-B477C93FA8B0}" type="slidenum">
              <a:rPr lang="hr-BA" smtClean="0"/>
              <a:t>‹#›</a:t>
            </a:fld>
            <a:endParaRPr lang="hr-BA"/>
          </a:p>
        </p:txBody>
      </p:sp>
    </p:spTree>
    <p:extLst>
      <p:ext uri="{BB962C8B-B14F-4D97-AF65-F5344CB8AC3E}">
        <p14:creationId xmlns:p14="http://schemas.microsoft.com/office/powerpoint/2010/main" val="381116631"/>
      </p:ext>
    </p:extLst>
  </p:cSld>
  <p:clrMapOvr>
    <a:masterClrMapping/>
  </p:clrMapOvr>
  <p:transition spd="med">
    <p:pull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azn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9DC21-5372-4312-A421-618EA35293F9}" type="datetimeFigureOut">
              <a:rPr lang="hr-BA" smtClean="0"/>
              <a:t>12.07.2021.</a:t>
            </a:fld>
            <a:endParaRPr lang="hr-B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B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863FA-27B8-4E12-B0A7-B477C93FA8B0}" type="slidenum">
              <a:rPr lang="hr-BA" smtClean="0"/>
              <a:t>‹#›</a:t>
            </a:fld>
            <a:endParaRPr lang="hr-BA"/>
          </a:p>
        </p:txBody>
      </p:sp>
    </p:spTree>
    <p:extLst>
      <p:ext uri="{BB962C8B-B14F-4D97-AF65-F5344CB8AC3E}">
        <p14:creationId xmlns:p14="http://schemas.microsoft.com/office/powerpoint/2010/main" val="3465652141"/>
      </p:ext>
    </p:extLst>
  </p:cSld>
  <p:clrMapOvr>
    <a:masterClrMapping/>
  </p:clrMapOvr>
  <p:transition spd="med">
    <p:pull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Sadržaj s 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9DC21-5372-4312-A421-618EA35293F9}" type="datetimeFigureOut">
              <a:rPr lang="hr-BA" smtClean="0"/>
              <a:t>12.07.2021.</a:t>
            </a:fld>
            <a:endParaRPr lang="hr-BA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hr-BA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863FA-27B8-4E12-B0A7-B477C93FA8B0}" type="slidenum">
              <a:rPr lang="hr-BA" smtClean="0"/>
              <a:t>‹#›</a:t>
            </a:fld>
            <a:endParaRPr lang="hr-BA"/>
          </a:p>
        </p:txBody>
      </p:sp>
    </p:spTree>
    <p:extLst>
      <p:ext uri="{BB962C8B-B14F-4D97-AF65-F5344CB8AC3E}">
        <p14:creationId xmlns:p14="http://schemas.microsoft.com/office/powerpoint/2010/main" val="317120180"/>
      </p:ext>
    </p:extLst>
  </p:cSld>
  <p:clrMapOvr>
    <a:masterClrMapping/>
  </p:clrMapOvr>
  <p:transition spd="med">
    <p:pull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Slika s 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r-HR"/>
              <a:t>Kliknite ikonu da biste dodali  sliku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DF29DC21-5372-4312-A421-618EA35293F9}" type="datetimeFigureOut">
              <a:rPr lang="hr-BA" smtClean="0"/>
              <a:t>12.07.2021.</a:t>
            </a:fld>
            <a:endParaRPr lang="hr-BA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863FA-27B8-4E12-B0A7-B477C93FA8B0}" type="slidenum">
              <a:rPr lang="hr-BA" smtClean="0"/>
              <a:t>‹#›</a:t>
            </a:fld>
            <a:endParaRPr lang="hr-BA"/>
          </a:p>
        </p:txBody>
      </p:sp>
    </p:spTree>
    <p:extLst>
      <p:ext uri="{BB962C8B-B14F-4D97-AF65-F5344CB8AC3E}">
        <p14:creationId xmlns:p14="http://schemas.microsoft.com/office/powerpoint/2010/main" val="3608347414"/>
      </p:ext>
    </p:extLst>
  </p:cSld>
  <p:clrMapOvr>
    <a:masterClrMapping/>
  </p:clrMapOvr>
  <p:transition spd="med">
    <p:pull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6">
                <a:lumMod val="0"/>
                <a:lumOff val="100000"/>
              </a:schemeClr>
            </a:gs>
            <a:gs pos="35000">
              <a:schemeClr val="accent6">
                <a:lumMod val="0"/>
                <a:lumOff val="100000"/>
              </a:schemeClr>
            </a:gs>
            <a:gs pos="100000">
              <a:schemeClr val="accent6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DF29DC21-5372-4312-A421-618EA35293F9}" type="datetimeFigureOut">
              <a:rPr lang="hr-BA" smtClean="0"/>
              <a:t>12.07.2021.</a:t>
            </a:fld>
            <a:endParaRPr lang="hr-B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hr-B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C22863FA-27B8-4E12-B0A7-B477C93FA8B0}" type="slidenum">
              <a:rPr lang="hr-BA" smtClean="0"/>
              <a:t>‹#›</a:t>
            </a:fld>
            <a:endParaRPr lang="hr-BA"/>
          </a:p>
        </p:txBody>
      </p:sp>
    </p:spTree>
    <p:extLst>
      <p:ext uri="{BB962C8B-B14F-4D97-AF65-F5344CB8AC3E}">
        <p14:creationId xmlns:p14="http://schemas.microsoft.com/office/powerpoint/2010/main" val="5490359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</p:sldLayoutIdLst>
  <p:transition spd="med">
    <p:pull/>
  </p:transition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mp"/><Relationship Id="rId2" Type="http://schemas.openxmlformats.org/officeDocument/2006/relationships/image" Target="../media/image7.tmp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.tmp"/><Relationship Id="rId4" Type="http://schemas.openxmlformats.org/officeDocument/2006/relationships/image" Target="../media/image11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mp"/><Relationship Id="rId2" Type="http://schemas.openxmlformats.org/officeDocument/2006/relationships/image" Target="../media/image13.tmp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microsoft.com/office/2014/relationships/chartEx" Target="../charts/chartEx1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kvesi/WSN-seminar2021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9DBF441A-976E-45E0-ADB4-2CC7509A41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0200" y="727364"/>
            <a:ext cx="8991600" cy="2379518"/>
          </a:xfrm>
        </p:spPr>
        <p:txBody>
          <a:bodyPr/>
          <a:lstStyle/>
          <a:p>
            <a:r>
              <a:rPr lang="hr-BA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DOOR-LOCK SISTEM TEMELJEN NA MODULU ESP32-CAM</a:t>
            </a:r>
          </a:p>
        </p:txBody>
      </p:sp>
      <p:sp>
        <p:nvSpPr>
          <p:cNvPr id="3" name="Podnaslov 2">
            <a:extLst>
              <a:ext uri="{FF2B5EF4-FFF2-40B4-BE49-F238E27FC236}">
                <a16:creationId xmlns:a16="http://schemas.microsoft.com/office/drawing/2014/main" id="{B7AA2DEB-5257-48E5-8664-7E188FB31A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6331" y="3751119"/>
            <a:ext cx="11603422" cy="3023754"/>
          </a:xfrm>
        </p:spPr>
        <p:txBody>
          <a:bodyPr>
            <a:normAutofit/>
          </a:bodyPr>
          <a:lstStyle/>
          <a:p>
            <a:r>
              <a:rPr lang="hr-BA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Seminarski rad</a:t>
            </a:r>
          </a:p>
          <a:p>
            <a:endParaRPr lang="hr-BA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hr-BA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hr-BA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Mentori:                                                                                                               Studentice:</a:t>
            </a:r>
          </a:p>
          <a:p>
            <a:pPr algn="just"/>
            <a:r>
              <a:rPr lang="hr-BA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dr. sc. Mario Čagalj                                                                                              Jelena Ležaja</a:t>
            </a:r>
          </a:p>
          <a:p>
            <a:pPr algn="just"/>
            <a:r>
              <a:rPr lang="hr-BA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dr.sc. Toni Perković                                                                                             Julija Kvesić</a:t>
            </a:r>
          </a:p>
        </p:txBody>
      </p:sp>
    </p:spTree>
    <p:extLst>
      <p:ext uri="{BB962C8B-B14F-4D97-AF65-F5344CB8AC3E}">
        <p14:creationId xmlns:p14="http://schemas.microsoft.com/office/powerpoint/2010/main" val="3409301249"/>
      </p:ext>
    </p:extLst>
  </p:cSld>
  <p:clrMapOvr>
    <a:masterClrMapping/>
  </p:clrMapOvr>
  <p:transition spd="med">
    <p:pull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ka 1" descr="Slika na kojoj se prikazuje tekst&#10;&#10;Opis je automatski generiran">
            <a:extLst>
              <a:ext uri="{FF2B5EF4-FFF2-40B4-BE49-F238E27FC236}">
                <a16:creationId xmlns:a16="http://schemas.microsoft.com/office/drawing/2014/main" id="{4AEBDF95-9F8B-4D8B-A309-176F0A4F4B3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3440" y="196850"/>
            <a:ext cx="4735830" cy="83947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" name="Slika 2" descr="Slika na kojoj se prikazuje tekst&#10;&#10;Opis je automatski generiran">
            <a:extLst>
              <a:ext uri="{FF2B5EF4-FFF2-40B4-BE49-F238E27FC236}">
                <a16:creationId xmlns:a16="http://schemas.microsoft.com/office/drawing/2014/main" id="{02C185E7-1B43-4993-AF87-65F6351C7F12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3440" y="1341120"/>
            <a:ext cx="6722110" cy="44907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kstniOkvir 4">
            <a:extLst>
              <a:ext uri="{FF2B5EF4-FFF2-40B4-BE49-F238E27FC236}">
                <a16:creationId xmlns:a16="http://schemas.microsoft.com/office/drawing/2014/main" id="{D1E0CE79-2972-4FD8-8C95-AB1167709190}"/>
              </a:ext>
            </a:extLst>
          </p:cNvPr>
          <p:cNvSpPr txBox="1"/>
          <p:nvPr/>
        </p:nvSpPr>
        <p:spPr>
          <a:xfrm>
            <a:off x="548640" y="6014819"/>
            <a:ext cx="107899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r-BA" sz="1800" dirty="0" err="1">
                <a:solidFill>
                  <a:srgbClr val="24292E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box_array_t</a:t>
            </a:r>
            <a:r>
              <a:rPr lang="hr-BA" sz="1800" dirty="0">
                <a:solidFill>
                  <a:srgbClr val="24292E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*</a:t>
            </a:r>
            <a:r>
              <a:rPr lang="hr-BA" sz="1800" dirty="0" err="1">
                <a:solidFill>
                  <a:srgbClr val="24292E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face_detect</a:t>
            </a:r>
            <a:r>
              <a:rPr lang="hr-BA" sz="1800" dirty="0">
                <a:solidFill>
                  <a:srgbClr val="24292E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(dl_matrix3du_t *</a:t>
            </a:r>
            <a:r>
              <a:rPr lang="hr-BA" sz="1800" dirty="0" err="1">
                <a:solidFill>
                  <a:srgbClr val="24292E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image_matrix</a:t>
            </a:r>
            <a:r>
              <a:rPr lang="hr-BA" sz="1800" dirty="0">
                <a:solidFill>
                  <a:srgbClr val="24292E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 </a:t>
            </a:r>
            <a:r>
              <a:rPr lang="hr-BA" sz="1800" dirty="0" err="1">
                <a:solidFill>
                  <a:srgbClr val="24292E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mtmn_config_t</a:t>
            </a:r>
            <a:r>
              <a:rPr lang="hr-BA" sz="1800" dirty="0">
                <a:solidFill>
                  <a:srgbClr val="24292E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*</a:t>
            </a:r>
            <a:r>
              <a:rPr lang="hr-BA" sz="1800" dirty="0" err="1">
                <a:solidFill>
                  <a:srgbClr val="24292E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config</a:t>
            </a:r>
            <a:r>
              <a:rPr lang="hr-BA" sz="1800" dirty="0">
                <a:solidFill>
                  <a:srgbClr val="24292E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);</a:t>
            </a:r>
            <a:endParaRPr lang="hr-BA" dirty="0"/>
          </a:p>
        </p:txBody>
      </p:sp>
    </p:spTree>
    <p:extLst>
      <p:ext uri="{BB962C8B-B14F-4D97-AF65-F5344CB8AC3E}">
        <p14:creationId xmlns:p14="http://schemas.microsoft.com/office/powerpoint/2010/main" val="2464648410"/>
      </p:ext>
    </p:extLst>
  </p:cSld>
  <p:clrMapOvr>
    <a:masterClrMapping/>
  </p:clrMapOvr>
  <p:transition spd="med">
    <p:pull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WhatsApp Video 2021-07-11 at 14.36.50">
            <a:hlinkClick r:id="" action="ppaction://media"/>
            <a:extLst>
              <a:ext uri="{FF2B5EF4-FFF2-40B4-BE49-F238E27FC236}">
                <a16:creationId xmlns:a16="http://schemas.microsoft.com/office/drawing/2014/main" id="{F03839CD-24CE-4625-9BEB-04B67FA170B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437063" y="0"/>
            <a:ext cx="33178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31405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58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WhatsApp Video 2021-07-11 at 14.32.56">
            <a:hlinkClick r:id="" action="ppaction://media"/>
            <a:extLst>
              <a:ext uri="{FF2B5EF4-FFF2-40B4-BE49-F238E27FC236}">
                <a16:creationId xmlns:a16="http://schemas.microsoft.com/office/drawing/2014/main" id="{368DBBA3-6840-4F0F-A2A3-440424E4368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437063" y="0"/>
            <a:ext cx="33178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080198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74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B04DF46B-D834-459D-BD53-E4DF951152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43" t="18662" r="12884" b="22173"/>
          <a:stretch/>
        </p:blipFill>
        <p:spPr bwMode="auto">
          <a:xfrm rot="5400000">
            <a:off x="5769306" y="2304112"/>
            <a:ext cx="2581277" cy="1734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6">
            <a:extLst>
              <a:ext uri="{FF2B5EF4-FFF2-40B4-BE49-F238E27FC236}">
                <a16:creationId xmlns:a16="http://schemas.microsoft.com/office/drawing/2014/main" id="{4F70BCF6-A700-429F-A996-21ED9DAA22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75" t="33806" r="21375" b="34666"/>
          <a:stretch/>
        </p:blipFill>
        <p:spPr bwMode="auto">
          <a:xfrm rot="10800000">
            <a:off x="9320922" y="1994877"/>
            <a:ext cx="2299578" cy="975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50PCS JQC 3FF S Z Module KY 019 5V One 1 Channel Relay Module Board Shield  For PIC AVR DSP ARM for arduino Relay|Relays| - AliExpress">
            <a:extLst>
              <a:ext uri="{FF2B5EF4-FFF2-40B4-BE49-F238E27FC236}">
                <a16:creationId xmlns:a16="http://schemas.microsoft.com/office/drawing/2014/main" id="{4D544B5E-C34E-4410-8564-CDEC0BF72F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69"/>
          <a:stretch/>
        </p:blipFill>
        <p:spPr bwMode="auto">
          <a:xfrm>
            <a:off x="2217688" y="3276600"/>
            <a:ext cx="2581279" cy="2194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utoShape 6" descr="Mini 6V 12V Small Electromagnetic Electric Magnetic Door Lock Control  Cabinet Drawer Cabinet Door Lock Assembly Solenoid Lock|Locks| - AliExpress">
            <a:extLst>
              <a:ext uri="{FF2B5EF4-FFF2-40B4-BE49-F238E27FC236}">
                <a16:creationId xmlns:a16="http://schemas.microsoft.com/office/drawing/2014/main" id="{18B6F95B-DB05-4306-B1C0-A33AB26EF02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r-BA"/>
          </a:p>
        </p:txBody>
      </p:sp>
      <p:pic>
        <p:nvPicPr>
          <p:cNvPr id="8" name="Slika 7">
            <a:extLst>
              <a:ext uri="{FF2B5EF4-FFF2-40B4-BE49-F238E27FC236}">
                <a16:creationId xmlns:a16="http://schemas.microsoft.com/office/drawing/2014/main" id="{965F1F99-0EF3-4D66-A400-C26F3D2475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042" y="276226"/>
            <a:ext cx="3084458" cy="2036638"/>
          </a:xfrm>
          <a:prstGeom prst="rect">
            <a:avLst/>
          </a:prstGeom>
        </p:spPr>
      </p:pic>
      <p:cxnSp>
        <p:nvCxnSpPr>
          <p:cNvPr id="10" name="Poveznik: kutno 9">
            <a:extLst>
              <a:ext uri="{FF2B5EF4-FFF2-40B4-BE49-F238E27FC236}">
                <a16:creationId xmlns:a16="http://schemas.microsoft.com/office/drawing/2014/main" id="{87C5ECD3-BBE6-4E7A-8ACE-0CA36639E02A}"/>
              </a:ext>
            </a:extLst>
          </p:cNvPr>
          <p:cNvCxnSpPr>
            <a:cxnSpLocks/>
          </p:cNvCxnSpPr>
          <p:nvPr/>
        </p:nvCxnSpPr>
        <p:spPr>
          <a:xfrm flipV="1">
            <a:off x="7927050" y="2654423"/>
            <a:ext cx="1536546" cy="694349"/>
          </a:xfrm>
          <a:prstGeom prst="bentConnector3">
            <a:avLst/>
          </a:prstGeom>
          <a:ln w="1905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Poveznik: kutno 12">
            <a:extLst>
              <a:ext uri="{FF2B5EF4-FFF2-40B4-BE49-F238E27FC236}">
                <a16:creationId xmlns:a16="http://schemas.microsoft.com/office/drawing/2014/main" id="{20591FDE-21FE-4EFC-B6F8-EB8096522F4C}"/>
              </a:ext>
            </a:extLst>
          </p:cNvPr>
          <p:cNvCxnSpPr/>
          <p:nvPr/>
        </p:nvCxnSpPr>
        <p:spPr>
          <a:xfrm>
            <a:off x="6329779" y="2201662"/>
            <a:ext cx="3133817" cy="550416"/>
          </a:xfrm>
          <a:prstGeom prst="bentConnector3">
            <a:avLst>
              <a:gd name="adj1" fmla="val 58499"/>
            </a:avLst>
          </a:prstGeom>
          <a:ln w="190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Poveznik: kutno 15">
            <a:extLst>
              <a:ext uri="{FF2B5EF4-FFF2-40B4-BE49-F238E27FC236}">
                <a16:creationId xmlns:a16="http://schemas.microsoft.com/office/drawing/2014/main" id="{1B97DCEA-30E3-40DA-808E-A08D72CC7C17}"/>
              </a:ext>
            </a:extLst>
          </p:cNvPr>
          <p:cNvCxnSpPr>
            <a:cxnSpLocks/>
          </p:cNvCxnSpPr>
          <p:nvPr/>
        </p:nvCxnSpPr>
        <p:spPr>
          <a:xfrm flipV="1">
            <a:off x="7794594" y="2432482"/>
            <a:ext cx="1669002" cy="537742"/>
          </a:xfrm>
          <a:prstGeom prst="bentConnector3">
            <a:avLst/>
          </a:prstGeom>
          <a:ln w="19050">
            <a:solidFill>
              <a:schemeClr val="accent1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Poveznik: kutno 18">
            <a:extLst>
              <a:ext uri="{FF2B5EF4-FFF2-40B4-BE49-F238E27FC236}">
                <a16:creationId xmlns:a16="http://schemas.microsoft.com/office/drawing/2014/main" id="{17347457-0AA1-48D9-9575-66C3AEAC6165}"/>
              </a:ext>
            </a:extLst>
          </p:cNvPr>
          <p:cNvCxnSpPr>
            <a:cxnSpLocks/>
          </p:cNvCxnSpPr>
          <p:nvPr/>
        </p:nvCxnSpPr>
        <p:spPr>
          <a:xfrm flipV="1">
            <a:off x="7861841" y="2532531"/>
            <a:ext cx="1666964" cy="585314"/>
          </a:xfrm>
          <a:prstGeom prst="bentConnector3">
            <a:avLst>
              <a:gd name="adj1" fmla="val 71303"/>
            </a:avLst>
          </a:prstGeom>
          <a:ln w="19050">
            <a:solidFill>
              <a:schemeClr val="accent6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Poveznik: kutno 26">
            <a:extLst>
              <a:ext uri="{FF2B5EF4-FFF2-40B4-BE49-F238E27FC236}">
                <a16:creationId xmlns:a16="http://schemas.microsoft.com/office/drawing/2014/main" id="{1B7FE6AB-DBFE-45AC-8EA1-50C77C3A07B9}"/>
              </a:ext>
            </a:extLst>
          </p:cNvPr>
          <p:cNvCxnSpPr>
            <a:stCxn id="5" idx="3"/>
          </p:cNvCxnSpPr>
          <p:nvPr/>
        </p:nvCxnSpPr>
        <p:spPr>
          <a:xfrm flipH="1">
            <a:off x="4314548" y="3429000"/>
            <a:ext cx="1933852" cy="415031"/>
          </a:xfrm>
          <a:prstGeom prst="bentConnector3">
            <a:avLst>
              <a:gd name="adj1" fmla="val 32708"/>
            </a:avLst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Poveznik: kutno 29">
            <a:extLst>
              <a:ext uri="{FF2B5EF4-FFF2-40B4-BE49-F238E27FC236}">
                <a16:creationId xmlns:a16="http://schemas.microsoft.com/office/drawing/2014/main" id="{7F8C9E0B-9BD5-4953-8A48-18CD1AD02304}"/>
              </a:ext>
            </a:extLst>
          </p:cNvPr>
          <p:cNvCxnSpPr>
            <a:cxnSpLocks/>
          </p:cNvCxnSpPr>
          <p:nvPr/>
        </p:nvCxnSpPr>
        <p:spPr>
          <a:xfrm rot="10800000" flipV="1">
            <a:off x="4258987" y="2201661"/>
            <a:ext cx="2070792" cy="1587253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5" name="Poveznik: kutno 1024">
            <a:extLst>
              <a:ext uri="{FF2B5EF4-FFF2-40B4-BE49-F238E27FC236}">
                <a16:creationId xmlns:a16="http://schemas.microsoft.com/office/drawing/2014/main" id="{80B22693-A56F-4C3D-8BD3-51C6EFE161FF}"/>
              </a:ext>
            </a:extLst>
          </p:cNvPr>
          <p:cNvCxnSpPr/>
          <p:nvPr/>
        </p:nvCxnSpPr>
        <p:spPr>
          <a:xfrm flipV="1">
            <a:off x="4190260" y="2312864"/>
            <a:ext cx="2058140" cy="1398002"/>
          </a:xfrm>
          <a:prstGeom prst="bentConnector3">
            <a:avLst>
              <a:gd name="adj1" fmla="val 32746"/>
            </a:avLst>
          </a:prstGeom>
          <a:ln w="38100">
            <a:solidFill>
              <a:schemeClr val="tx1">
                <a:lumMod val="95000"/>
                <a:lumOff val="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9" name="Poveznik: kutno 1028">
            <a:extLst>
              <a:ext uri="{FF2B5EF4-FFF2-40B4-BE49-F238E27FC236}">
                <a16:creationId xmlns:a16="http://schemas.microsoft.com/office/drawing/2014/main" id="{8E2B904A-C1D9-49CB-A648-48013E98E50A}"/>
              </a:ext>
            </a:extLst>
          </p:cNvPr>
          <p:cNvCxnSpPr>
            <a:cxnSpLocks/>
          </p:cNvCxnSpPr>
          <p:nvPr/>
        </p:nvCxnSpPr>
        <p:spPr>
          <a:xfrm rot="16200000" flipV="1">
            <a:off x="1266836" y="2808016"/>
            <a:ext cx="2260194" cy="1047486"/>
          </a:xfrm>
          <a:prstGeom prst="bentConnector3">
            <a:avLst/>
          </a:prstGeom>
          <a:ln w="38100">
            <a:solidFill>
              <a:srgbClr val="92D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2" name="Pravokutnik 1031">
            <a:extLst>
              <a:ext uri="{FF2B5EF4-FFF2-40B4-BE49-F238E27FC236}">
                <a16:creationId xmlns:a16="http://schemas.microsoft.com/office/drawing/2014/main" id="{C8523F0B-AB85-402C-8654-BBDC026A21D7}"/>
              </a:ext>
            </a:extLst>
          </p:cNvPr>
          <p:cNvSpPr/>
          <p:nvPr/>
        </p:nvSpPr>
        <p:spPr>
          <a:xfrm>
            <a:off x="69541" y="3484485"/>
            <a:ext cx="1047487" cy="60886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BA" sz="1200" dirty="0">
                <a:solidFill>
                  <a:schemeClr val="tx1"/>
                </a:solidFill>
              </a:rPr>
              <a:t>Napajanje</a:t>
            </a:r>
          </a:p>
          <a:p>
            <a:pPr algn="ctr"/>
            <a:r>
              <a:rPr lang="hr-BA" sz="1200" dirty="0">
                <a:solidFill>
                  <a:schemeClr val="tx1"/>
                </a:solidFill>
              </a:rPr>
              <a:t>12V</a:t>
            </a:r>
          </a:p>
        </p:txBody>
      </p:sp>
      <p:cxnSp>
        <p:nvCxnSpPr>
          <p:cNvPr id="1034" name="Poveznik: kutno 1033">
            <a:extLst>
              <a:ext uri="{FF2B5EF4-FFF2-40B4-BE49-F238E27FC236}">
                <a16:creationId xmlns:a16="http://schemas.microsoft.com/office/drawing/2014/main" id="{F780EC3A-CFFC-48F6-9F9B-5A9E6AFF560C}"/>
              </a:ext>
            </a:extLst>
          </p:cNvPr>
          <p:cNvCxnSpPr/>
          <p:nvPr/>
        </p:nvCxnSpPr>
        <p:spPr>
          <a:xfrm rot="5400000" flipH="1" flipV="1">
            <a:off x="733293" y="2585396"/>
            <a:ext cx="1434854" cy="667384"/>
          </a:xfrm>
          <a:prstGeom prst="bentConnector3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6" name="Poveznik: kutno 1035">
            <a:extLst>
              <a:ext uri="{FF2B5EF4-FFF2-40B4-BE49-F238E27FC236}">
                <a16:creationId xmlns:a16="http://schemas.microsoft.com/office/drawing/2014/main" id="{460AB5FF-122F-4A1B-A62E-5D3E731C3796}"/>
              </a:ext>
            </a:extLst>
          </p:cNvPr>
          <p:cNvCxnSpPr>
            <a:stCxn id="1032" idx="3"/>
          </p:cNvCxnSpPr>
          <p:nvPr/>
        </p:nvCxnSpPr>
        <p:spPr>
          <a:xfrm>
            <a:off x="1117028" y="3788915"/>
            <a:ext cx="1670560" cy="507877"/>
          </a:xfrm>
          <a:prstGeom prst="bentConnector3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Naslov 3">
            <a:extLst>
              <a:ext uri="{FF2B5EF4-FFF2-40B4-BE49-F238E27FC236}">
                <a16:creationId xmlns:a16="http://schemas.microsoft.com/office/drawing/2014/main" id="{F63EF61D-1AA3-4288-BF6D-A11EEB7DA3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27136" y="-21591"/>
            <a:ext cx="3864864" cy="1026949"/>
          </a:xfrm>
        </p:spPr>
        <p:txBody>
          <a:bodyPr/>
          <a:lstStyle/>
          <a:p>
            <a:r>
              <a:rPr lang="hr-BA" dirty="0"/>
              <a:t>CIJELI SUSTAV</a:t>
            </a:r>
          </a:p>
        </p:txBody>
      </p:sp>
    </p:spTree>
    <p:extLst>
      <p:ext uri="{BB962C8B-B14F-4D97-AF65-F5344CB8AC3E}">
        <p14:creationId xmlns:p14="http://schemas.microsoft.com/office/powerpoint/2010/main" val="3852631202"/>
      </p:ext>
    </p:extLst>
  </p:cSld>
  <p:clrMapOvr>
    <a:masterClrMapping/>
  </p:clrMapOvr>
  <p:transition spd="med">
    <p:pull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lika 2" descr="Slika na kojoj se prikazuje tekst&#10;&#10;Opis je automatski generiran">
            <a:extLst>
              <a:ext uri="{FF2B5EF4-FFF2-40B4-BE49-F238E27FC236}">
                <a16:creationId xmlns:a16="http://schemas.microsoft.com/office/drawing/2014/main" id="{9F55607E-1746-4E7E-9A21-7BC3A301E2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7338" y="2552624"/>
            <a:ext cx="7558242" cy="2560914"/>
          </a:xfrm>
          <a:prstGeom prst="rect">
            <a:avLst/>
          </a:prstGeom>
        </p:spPr>
      </p:pic>
      <p:sp>
        <p:nvSpPr>
          <p:cNvPr id="4" name="Pravokutnik 3">
            <a:extLst>
              <a:ext uri="{FF2B5EF4-FFF2-40B4-BE49-F238E27FC236}">
                <a16:creationId xmlns:a16="http://schemas.microsoft.com/office/drawing/2014/main" id="{5597E50C-5750-49B0-BC02-FE3D50B754FB}"/>
              </a:ext>
            </a:extLst>
          </p:cNvPr>
          <p:cNvSpPr/>
          <p:nvPr/>
        </p:nvSpPr>
        <p:spPr>
          <a:xfrm>
            <a:off x="3610437" y="3311279"/>
            <a:ext cx="3358533" cy="114531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BA"/>
          </a:p>
        </p:txBody>
      </p:sp>
      <p:pic>
        <p:nvPicPr>
          <p:cNvPr id="5" name="Slika 4" descr="Slika na kojoj se prikazuje tekst&#10;&#10;Opis je automatski generiran">
            <a:extLst>
              <a:ext uri="{FF2B5EF4-FFF2-40B4-BE49-F238E27FC236}">
                <a16:creationId xmlns:a16="http://schemas.microsoft.com/office/drawing/2014/main" id="{55DCE1E9-EDF8-482D-B319-5F9113ACB53E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7338" y="432506"/>
            <a:ext cx="2983462" cy="961288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245487060"/>
      </p:ext>
    </p:extLst>
  </p:cSld>
  <p:clrMapOvr>
    <a:masterClrMapping/>
  </p:clrMapOvr>
  <p:transition spd="med">
    <p:pull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WhatsApp Video 2021-07-11 at 14.40.27">
            <a:hlinkClick r:id="" action="ppaction://media"/>
            <a:extLst>
              <a:ext uri="{FF2B5EF4-FFF2-40B4-BE49-F238E27FC236}">
                <a16:creationId xmlns:a16="http://schemas.microsoft.com/office/drawing/2014/main" id="{A5E100DF-93F2-4907-87E5-959091D1158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162424" y="425875"/>
            <a:ext cx="3057525" cy="5834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100389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4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315AB7D2-9B34-47D0-837A-7B5CB3B0CD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43" t="18662" r="12884" b="22173"/>
          <a:stretch/>
        </p:blipFill>
        <p:spPr bwMode="auto">
          <a:xfrm rot="5400000">
            <a:off x="1586880" y="2579043"/>
            <a:ext cx="1366652" cy="918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Dijagram toka: Magnetni disk 4">
            <a:extLst>
              <a:ext uri="{FF2B5EF4-FFF2-40B4-BE49-F238E27FC236}">
                <a16:creationId xmlns:a16="http://schemas.microsoft.com/office/drawing/2014/main" id="{F8475A44-2B35-4A82-AB35-A8F65D013BFD}"/>
              </a:ext>
            </a:extLst>
          </p:cNvPr>
          <p:cNvSpPr/>
          <p:nvPr/>
        </p:nvSpPr>
        <p:spPr>
          <a:xfrm>
            <a:off x="5649972" y="914400"/>
            <a:ext cx="1047565" cy="1366652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BA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Broker</a:t>
            </a:r>
          </a:p>
        </p:txBody>
      </p:sp>
      <p:pic>
        <p:nvPicPr>
          <p:cNvPr id="6" name="Picture 6" descr="Drawn Laptop Laptop Screen - Drawing A Laptop With Perspective Transparent  PNG - 640x480 - Free Download on NicePNG">
            <a:extLst>
              <a:ext uri="{FF2B5EF4-FFF2-40B4-BE49-F238E27FC236}">
                <a16:creationId xmlns:a16="http://schemas.microsoft.com/office/drawing/2014/main" id="{A3597C9C-A653-4541-84FF-D65CCE867F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6255" y="3715048"/>
            <a:ext cx="1288015" cy="928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Ravni poveznik sa strelicom 7">
            <a:extLst>
              <a:ext uri="{FF2B5EF4-FFF2-40B4-BE49-F238E27FC236}">
                <a16:creationId xmlns:a16="http://schemas.microsoft.com/office/drawing/2014/main" id="{4F54684E-8F03-428E-8CE0-215980944573}"/>
              </a:ext>
            </a:extLst>
          </p:cNvPr>
          <p:cNvCxnSpPr/>
          <p:nvPr/>
        </p:nvCxnSpPr>
        <p:spPr>
          <a:xfrm flipV="1">
            <a:off x="2938509" y="1775534"/>
            <a:ext cx="2299316" cy="110970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avni poveznik sa strelicom 8">
            <a:extLst>
              <a:ext uri="{FF2B5EF4-FFF2-40B4-BE49-F238E27FC236}">
                <a16:creationId xmlns:a16="http://schemas.microsoft.com/office/drawing/2014/main" id="{5259EF19-3937-41AA-B069-1F50390DD17A}"/>
              </a:ext>
            </a:extLst>
          </p:cNvPr>
          <p:cNvCxnSpPr>
            <a:cxnSpLocks/>
          </p:cNvCxnSpPr>
          <p:nvPr/>
        </p:nvCxnSpPr>
        <p:spPr>
          <a:xfrm>
            <a:off x="6954177" y="1775534"/>
            <a:ext cx="2731361" cy="158910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kstniOkvir 11">
            <a:extLst>
              <a:ext uri="{FF2B5EF4-FFF2-40B4-BE49-F238E27FC236}">
                <a16:creationId xmlns:a16="http://schemas.microsoft.com/office/drawing/2014/main" id="{A4153131-C7C8-4116-945E-AEA899E16BAE}"/>
              </a:ext>
            </a:extLst>
          </p:cNvPr>
          <p:cNvSpPr txBox="1"/>
          <p:nvPr/>
        </p:nvSpPr>
        <p:spPr>
          <a:xfrm>
            <a:off x="1713391" y="1911211"/>
            <a:ext cx="1558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BA" dirty="0"/>
              <a:t>ESP32-CAM</a:t>
            </a:r>
          </a:p>
        </p:txBody>
      </p:sp>
      <p:sp>
        <p:nvSpPr>
          <p:cNvPr id="13" name="Oblak 12">
            <a:extLst>
              <a:ext uri="{FF2B5EF4-FFF2-40B4-BE49-F238E27FC236}">
                <a16:creationId xmlns:a16="http://schemas.microsoft.com/office/drawing/2014/main" id="{3DC94990-8620-4AB6-A7B5-9937A55B209F}"/>
              </a:ext>
            </a:extLst>
          </p:cNvPr>
          <p:cNvSpPr/>
          <p:nvPr/>
        </p:nvSpPr>
        <p:spPr>
          <a:xfrm>
            <a:off x="457200" y="1635458"/>
            <a:ext cx="3817398" cy="2805344"/>
          </a:xfrm>
          <a:prstGeom prst="cloud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BA"/>
          </a:p>
        </p:txBody>
      </p:sp>
      <p:sp>
        <p:nvSpPr>
          <p:cNvPr id="14" name="Oblak 13">
            <a:extLst>
              <a:ext uri="{FF2B5EF4-FFF2-40B4-BE49-F238E27FC236}">
                <a16:creationId xmlns:a16="http://schemas.microsoft.com/office/drawing/2014/main" id="{B66A149F-C43E-48A3-A52D-783DB9FAC873}"/>
              </a:ext>
            </a:extLst>
          </p:cNvPr>
          <p:cNvSpPr/>
          <p:nvPr/>
        </p:nvSpPr>
        <p:spPr>
          <a:xfrm>
            <a:off x="9469322" y="2763425"/>
            <a:ext cx="2461880" cy="2870931"/>
          </a:xfrm>
          <a:prstGeom prst="cloud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BA" dirty="0"/>
          </a:p>
        </p:txBody>
      </p:sp>
      <p:pic>
        <p:nvPicPr>
          <p:cNvPr id="15" name="Picture 4" descr="Fire Phone - Wikipedia">
            <a:extLst>
              <a:ext uri="{FF2B5EF4-FFF2-40B4-BE49-F238E27FC236}">
                <a16:creationId xmlns:a16="http://schemas.microsoft.com/office/drawing/2014/main" id="{B24AA3AB-8543-49F6-8EF9-E0B5508A65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4979" y="334955"/>
            <a:ext cx="1288014" cy="964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kstniOkvir 15">
            <a:extLst>
              <a:ext uri="{FF2B5EF4-FFF2-40B4-BE49-F238E27FC236}">
                <a16:creationId xmlns:a16="http://schemas.microsoft.com/office/drawing/2014/main" id="{79D99430-989E-4A8E-969B-DDF9D703FB7C}"/>
              </a:ext>
            </a:extLst>
          </p:cNvPr>
          <p:cNvSpPr txBox="1"/>
          <p:nvPr/>
        </p:nvSpPr>
        <p:spPr>
          <a:xfrm rot="20032331">
            <a:off x="2737745" y="1794581"/>
            <a:ext cx="30737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BA" sz="1400" b="1" dirty="0">
                <a:solidFill>
                  <a:srgbClr val="FF0000"/>
                </a:solidFill>
              </a:rPr>
              <a:t>„Detektirano nepoznato lice”</a:t>
            </a:r>
          </a:p>
        </p:txBody>
      </p:sp>
      <p:sp>
        <p:nvSpPr>
          <p:cNvPr id="17" name="TekstniOkvir 16">
            <a:extLst>
              <a:ext uri="{FF2B5EF4-FFF2-40B4-BE49-F238E27FC236}">
                <a16:creationId xmlns:a16="http://schemas.microsoft.com/office/drawing/2014/main" id="{FD0A9073-2F41-4FC7-9C10-64A914DC61C8}"/>
              </a:ext>
            </a:extLst>
          </p:cNvPr>
          <p:cNvSpPr txBox="1"/>
          <p:nvPr/>
        </p:nvSpPr>
        <p:spPr>
          <a:xfrm rot="21129398">
            <a:off x="6704918" y="565728"/>
            <a:ext cx="30737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BA" sz="1400" b="1" dirty="0">
                <a:solidFill>
                  <a:srgbClr val="FF0000"/>
                </a:solidFill>
              </a:rPr>
              <a:t>„Detektirano nepoznato lice”</a:t>
            </a:r>
          </a:p>
        </p:txBody>
      </p:sp>
      <p:cxnSp>
        <p:nvCxnSpPr>
          <p:cNvPr id="4" name="Ravni poveznik sa strelicom 3">
            <a:extLst>
              <a:ext uri="{FF2B5EF4-FFF2-40B4-BE49-F238E27FC236}">
                <a16:creationId xmlns:a16="http://schemas.microsoft.com/office/drawing/2014/main" id="{F1A14677-CA3B-4014-94DE-62BAFC2FB4F5}"/>
              </a:ext>
            </a:extLst>
          </p:cNvPr>
          <p:cNvCxnSpPr/>
          <p:nvPr/>
        </p:nvCxnSpPr>
        <p:spPr>
          <a:xfrm flipV="1">
            <a:off x="6773662" y="731605"/>
            <a:ext cx="2459115" cy="35874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kstniOkvir 17">
            <a:extLst>
              <a:ext uri="{FF2B5EF4-FFF2-40B4-BE49-F238E27FC236}">
                <a16:creationId xmlns:a16="http://schemas.microsoft.com/office/drawing/2014/main" id="{AD3A6E15-1625-41A0-BAC8-651FCB04CA20}"/>
              </a:ext>
            </a:extLst>
          </p:cNvPr>
          <p:cNvSpPr txBox="1"/>
          <p:nvPr/>
        </p:nvSpPr>
        <p:spPr>
          <a:xfrm rot="1810912">
            <a:off x="7021501" y="2465883"/>
            <a:ext cx="34255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BA" sz="1400" b="1" dirty="0">
                <a:solidFill>
                  <a:srgbClr val="FF0000"/>
                </a:solidFill>
              </a:rPr>
              <a:t>„Detektirano nepoznato lice”</a:t>
            </a:r>
          </a:p>
        </p:txBody>
      </p:sp>
      <p:sp>
        <p:nvSpPr>
          <p:cNvPr id="3" name="Naslov 2">
            <a:extLst>
              <a:ext uri="{FF2B5EF4-FFF2-40B4-BE49-F238E27FC236}">
                <a16:creationId xmlns:a16="http://schemas.microsoft.com/office/drawing/2014/main" id="{A73A5AAF-744A-4154-BB8B-862638138B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0320"/>
            <a:ext cx="5237825" cy="1188720"/>
          </a:xfrm>
        </p:spPr>
        <p:txBody>
          <a:bodyPr/>
          <a:lstStyle/>
          <a:p>
            <a:r>
              <a:rPr lang="hr-BA" dirty="0"/>
              <a:t>MQTT PROTOKOL</a:t>
            </a:r>
          </a:p>
        </p:txBody>
      </p:sp>
    </p:spTree>
    <p:extLst>
      <p:ext uri="{BB962C8B-B14F-4D97-AF65-F5344CB8AC3E}">
        <p14:creationId xmlns:p14="http://schemas.microsoft.com/office/powerpoint/2010/main" val="1646693085"/>
      </p:ext>
    </p:extLst>
  </p:cSld>
  <p:clrMapOvr>
    <a:masterClrMapping/>
  </p:clrMapOvr>
  <p:transition spd="med">
    <p:pull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FE52D052-D712-4F72-8D1E-DD0B2EB4B1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729728" cy="1188720"/>
          </a:xfrm>
        </p:spPr>
        <p:txBody>
          <a:bodyPr>
            <a:normAutofit/>
          </a:bodyPr>
          <a:lstStyle/>
          <a:p>
            <a:r>
              <a:rPr lang="hr-BA" sz="3600" dirty="0"/>
              <a:t>RESURSI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A8C2CFEF-FB3B-4467-980C-41438BC9A7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BA" b="1" dirty="0"/>
              <a:t>Ograničeni energetski resursi</a:t>
            </a:r>
          </a:p>
        </p:txBody>
      </p:sp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4" name="Grafikon 3">
                <a:extLst>
                  <a:ext uri="{FF2B5EF4-FFF2-40B4-BE49-F238E27FC236}">
                    <a16:creationId xmlns:a16="http://schemas.microsoft.com/office/drawing/2014/main" id="{A86E02BA-6ABC-4C77-9EF1-2855ECC95693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010281185"/>
                  </p:ext>
                </p:extLst>
              </p:nvPr>
            </p:nvGraphicFramePr>
            <p:xfrm>
              <a:off x="1182208" y="3107184"/>
              <a:ext cx="5813395" cy="3551068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4" name="Grafikon 3">
                <a:extLst>
                  <a:ext uri="{FF2B5EF4-FFF2-40B4-BE49-F238E27FC236}">
                    <a16:creationId xmlns:a16="http://schemas.microsoft.com/office/drawing/2014/main" id="{A86E02BA-6ABC-4C77-9EF1-2855ECC9569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82208" y="3107184"/>
                <a:ext cx="5813395" cy="3551068"/>
              </a:xfrm>
              <a:prstGeom prst="rect">
                <a:avLst/>
              </a:prstGeom>
            </p:spPr>
          </p:pic>
        </mc:Fallback>
      </mc:AlternateContent>
      <p:graphicFrame>
        <p:nvGraphicFramePr>
          <p:cNvPr id="6" name="Grafikon 5">
            <a:extLst>
              <a:ext uri="{FF2B5EF4-FFF2-40B4-BE49-F238E27FC236}">
                <a16:creationId xmlns:a16="http://schemas.microsoft.com/office/drawing/2014/main" id="{DC6175EB-184B-4948-B232-81820707D5A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05361028"/>
              </p:ext>
            </p:extLst>
          </p:nvPr>
        </p:nvGraphicFramePr>
        <p:xfrm>
          <a:off x="6995603" y="3107183"/>
          <a:ext cx="4572000" cy="35510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571554957"/>
      </p:ext>
    </p:extLst>
  </p:cSld>
  <p:clrMapOvr>
    <a:masterClrMapping/>
  </p:clrMapOvr>
  <p:transition spd="med">
    <p:pull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ka 1">
            <a:extLst>
              <a:ext uri="{FF2B5EF4-FFF2-40B4-BE49-F238E27FC236}">
                <a16:creationId xmlns:a16="http://schemas.microsoft.com/office/drawing/2014/main" id="{B778CA68-9D13-433C-BE7B-D809DAB19A0E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50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223062536"/>
      </p:ext>
    </p:extLst>
  </p:cSld>
  <p:clrMapOvr>
    <a:masterClrMapping/>
  </p:clrMapOvr>
  <p:transition spd="med">
    <p:pull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lika 2">
            <a:extLst>
              <a:ext uri="{FF2B5EF4-FFF2-40B4-BE49-F238E27FC236}">
                <a16:creationId xmlns:a16="http://schemas.microsoft.com/office/drawing/2014/main" id="{40F5C28D-9971-4287-BDB5-4A1BBE622A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91" t="36764" r="17702" b="16634"/>
          <a:stretch/>
        </p:blipFill>
        <p:spPr>
          <a:xfrm rot="10800000">
            <a:off x="3467406" y="3008584"/>
            <a:ext cx="2897883" cy="3205948"/>
          </a:xfrm>
          <a:prstGeom prst="rect">
            <a:avLst/>
          </a:prstGeom>
        </p:spPr>
      </p:pic>
      <p:pic>
        <p:nvPicPr>
          <p:cNvPr id="5" name="Slika 4" descr="Slika na kojoj se prikazuje tekst, elektronički&#10;&#10;Opis je automatski generiran">
            <a:extLst>
              <a:ext uri="{FF2B5EF4-FFF2-40B4-BE49-F238E27FC236}">
                <a16:creationId xmlns:a16="http://schemas.microsoft.com/office/drawing/2014/main" id="{F3FFB80F-6DA5-4BFD-A94C-51EB5603995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7" t="15001" r="8542" b="14861"/>
          <a:stretch/>
        </p:blipFill>
        <p:spPr>
          <a:xfrm rot="10800000">
            <a:off x="958281" y="3000651"/>
            <a:ext cx="2593447" cy="3213881"/>
          </a:xfrm>
          <a:prstGeom prst="rect">
            <a:avLst/>
          </a:pr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5D792B30-44CC-474C-9ECF-4E253EE5AB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942975"/>
            <a:ext cx="6457950" cy="1210437"/>
          </a:xfrm>
        </p:spPr>
        <p:txBody>
          <a:bodyPr/>
          <a:lstStyle/>
          <a:p>
            <a:r>
              <a:rPr lang="hr-BA" dirty="0"/>
              <a:t>Mogućnosti </a:t>
            </a:r>
            <a:r>
              <a:rPr lang="hr-BA" dirty="0" err="1"/>
              <a:t>unaprijeđenja</a:t>
            </a:r>
            <a:endParaRPr lang="hr-BA" dirty="0"/>
          </a:p>
        </p:txBody>
      </p:sp>
      <p:sp>
        <p:nvSpPr>
          <p:cNvPr id="4" name="Rezervirano mjesto sadržaja 3">
            <a:extLst>
              <a:ext uri="{FF2B5EF4-FFF2-40B4-BE49-F238E27FC236}">
                <a16:creationId xmlns:a16="http://schemas.microsoft.com/office/drawing/2014/main" id="{0C49B857-3165-4668-B88D-503943FF6F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58049" y="2153412"/>
            <a:ext cx="4124325" cy="3586615"/>
          </a:xfrm>
        </p:spPr>
        <p:txBody>
          <a:bodyPr/>
          <a:lstStyle/>
          <a:p>
            <a:r>
              <a:rPr lang="hr-BA" dirty="0"/>
              <a:t>Ušteda energije-dodavanje senzora</a:t>
            </a:r>
          </a:p>
          <a:p>
            <a:r>
              <a:rPr lang="hr-BA" dirty="0"/>
              <a:t>Brzina odziva</a:t>
            </a:r>
          </a:p>
          <a:p>
            <a:r>
              <a:rPr lang="hr-BA" dirty="0"/>
              <a:t>Nove funkcije (automatsko zvono, daljinsko otključavanje…)</a:t>
            </a:r>
          </a:p>
        </p:txBody>
      </p:sp>
    </p:spTree>
    <p:extLst>
      <p:ext uri="{BB962C8B-B14F-4D97-AF65-F5344CB8AC3E}">
        <p14:creationId xmlns:p14="http://schemas.microsoft.com/office/powerpoint/2010/main" val="2107035327"/>
      </p:ext>
    </p:extLst>
  </p:cSld>
  <p:clrMapOvr>
    <a:masterClrMapping/>
  </p:clrMapOvr>
  <p:transition spd="med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lak 1">
            <a:extLst>
              <a:ext uri="{FF2B5EF4-FFF2-40B4-BE49-F238E27FC236}">
                <a16:creationId xmlns:a16="http://schemas.microsoft.com/office/drawing/2014/main" id="{F7D68095-CFD9-4CDF-AA0C-8AAA750154B3}"/>
              </a:ext>
            </a:extLst>
          </p:cNvPr>
          <p:cNvSpPr/>
          <p:nvPr/>
        </p:nvSpPr>
        <p:spPr>
          <a:xfrm>
            <a:off x="9253031" y="1192192"/>
            <a:ext cx="2858610" cy="2343706"/>
          </a:xfrm>
          <a:prstGeom prst="cloud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BA"/>
          </a:p>
        </p:txBody>
      </p:sp>
      <p:sp>
        <p:nvSpPr>
          <p:cNvPr id="3" name="TekstniOkvir 2">
            <a:extLst>
              <a:ext uri="{FF2B5EF4-FFF2-40B4-BE49-F238E27FC236}">
                <a16:creationId xmlns:a16="http://schemas.microsoft.com/office/drawing/2014/main" id="{B8C4FB21-1278-46C9-B54E-1854AB85BA3D}"/>
              </a:ext>
            </a:extLst>
          </p:cNvPr>
          <p:cNvSpPr txBox="1"/>
          <p:nvPr/>
        </p:nvSpPr>
        <p:spPr>
          <a:xfrm>
            <a:off x="10040645" y="2014894"/>
            <a:ext cx="22549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BA" sz="2800" dirty="0"/>
              <a:t>Internet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E86ECA45-66B7-4148-BBF9-87A1F89C5A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43" t="18662" r="12884" b="22173"/>
          <a:stretch/>
        </p:blipFill>
        <p:spPr bwMode="auto">
          <a:xfrm rot="5400000">
            <a:off x="1056856" y="2834958"/>
            <a:ext cx="830305" cy="557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ell phone icon Royalty Free Vector Image - VectorStock">
            <a:extLst>
              <a:ext uri="{FF2B5EF4-FFF2-40B4-BE49-F238E27FC236}">
                <a16:creationId xmlns:a16="http://schemas.microsoft.com/office/drawing/2014/main" id="{3A39FF68-E897-459A-9EE5-3EBAFF1D5D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262"/>
          <a:stretch/>
        </p:blipFill>
        <p:spPr bwMode="auto">
          <a:xfrm>
            <a:off x="5641195" y="2531456"/>
            <a:ext cx="1189855" cy="1127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ire Phone - Wikipedia">
            <a:extLst>
              <a:ext uri="{FF2B5EF4-FFF2-40B4-BE49-F238E27FC236}">
                <a16:creationId xmlns:a16="http://schemas.microsoft.com/office/drawing/2014/main" id="{819C8344-3DBF-4061-BB5A-35B42328DE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8213" y="4495354"/>
            <a:ext cx="1492855" cy="111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Drawn Laptop Laptop Screen - Drawing A Laptop With Perspective Transparent  PNG - 640x480 - Free Download on NicePNG">
            <a:extLst>
              <a:ext uri="{FF2B5EF4-FFF2-40B4-BE49-F238E27FC236}">
                <a16:creationId xmlns:a16="http://schemas.microsoft.com/office/drawing/2014/main" id="{81E5DDA9-CCC6-4A4F-A346-27F2ED2BFB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0968" y="1108593"/>
            <a:ext cx="1371941" cy="988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Prostoručno: oblik 12">
            <a:extLst>
              <a:ext uri="{FF2B5EF4-FFF2-40B4-BE49-F238E27FC236}">
                <a16:creationId xmlns:a16="http://schemas.microsoft.com/office/drawing/2014/main" id="{757BA0B1-5155-43A9-8ACC-61C9971E5D72}"/>
              </a:ext>
            </a:extLst>
          </p:cNvPr>
          <p:cNvSpPr/>
          <p:nvPr/>
        </p:nvSpPr>
        <p:spPr>
          <a:xfrm>
            <a:off x="1997861" y="2093835"/>
            <a:ext cx="2708075" cy="888559"/>
          </a:xfrm>
          <a:custGeom>
            <a:avLst/>
            <a:gdLst>
              <a:gd name="connsiteX0" fmla="*/ 967666 w 2708075"/>
              <a:gd name="connsiteY0" fmla="*/ 0 h 888559"/>
              <a:gd name="connsiteX1" fmla="*/ 2689934 w 2708075"/>
              <a:gd name="connsiteY1" fmla="*/ 807868 h 888559"/>
              <a:gd name="connsiteX2" fmla="*/ 0 w 2708075"/>
              <a:gd name="connsiteY2" fmla="*/ 816745 h 888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08075" h="888559">
                <a:moveTo>
                  <a:pt x="967666" y="0"/>
                </a:moveTo>
                <a:cubicBezTo>
                  <a:pt x="1909439" y="335872"/>
                  <a:pt x="2851212" y="671744"/>
                  <a:pt x="2689934" y="807868"/>
                </a:cubicBezTo>
                <a:cubicBezTo>
                  <a:pt x="2528656" y="943992"/>
                  <a:pt x="1264328" y="880368"/>
                  <a:pt x="0" y="816745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BA"/>
          </a:p>
        </p:txBody>
      </p:sp>
      <p:sp>
        <p:nvSpPr>
          <p:cNvPr id="14" name="Prostoručno: oblik 13">
            <a:extLst>
              <a:ext uri="{FF2B5EF4-FFF2-40B4-BE49-F238E27FC236}">
                <a16:creationId xmlns:a16="http://schemas.microsoft.com/office/drawing/2014/main" id="{E0882143-576D-49EA-9F71-6909B9241045}"/>
              </a:ext>
            </a:extLst>
          </p:cNvPr>
          <p:cNvSpPr/>
          <p:nvPr/>
        </p:nvSpPr>
        <p:spPr>
          <a:xfrm>
            <a:off x="1997861" y="3280421"/>
            <a:ext cx="2708075" cy="1292172"/>
          </a:xfrm>
          <a:custGeom>
            <a:avLst/>
            <a:gdLst>
              <a:gd name="connsiteX0" fmla="*/ 0 w 2475142"/>
              <a:gd name="connsiteY0" fmla="*/ 728 h 1270812"/>
              <a:gd name="connsiteX1" fmla="*/ 2459114 w 2475142"/>
              <a:gd name="connsiteY1" fmla="*/ 187159 h 1270812"/>
              <a:gd name="connsiteX2" fmla="*/ 1056443 w 2475142"/>
              <a:gd name="connsiteY2" fmla="*/ 1154825 h 1270812"/>
              <a:gd name="connsiteX3" fmla="*/ 949910 w 2475142"/>
              <a:gd name="connsiteY3" fmla="*/ 1216968 h 1270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75142" h="1270812">
                <a:moveTo>
                  <a:pt x="0" y="728"/>
                </a:moveTo>
                <a:cubicBezTo>
                  <a:pt x="1141520" y="-2232"/>
                  <a:pt x="2283040" y="-5191"/>
                  <a:pt x="2459114" y="187159"/>
                </a:cubicBezTo>
                <a:cubicBezTo>
                  <a:pt x="2635188" y="379509"/>
                  <a:pt x="1307977" y="983190"/>
                  <a:pt x="1056443" y="1154825"/>
                </a:cubicBezTo>
                <a:cubicBezTo>
                  <a:pt x="804909" y="1326460"/>
                  <a:pt x="877409" y="1271714"/>
                  <a:pt x="949910" y="1216968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BA"/>
          </a:p>
        </p:txBody>
      </p:sp>
      <p:sp>
        <p:nvSpPr>
          <p:cNvPr id="18" name="TekstniOkvir 17">
            <a:extLst>
              <a:ext uri="{FF2B5EF4-FFF2-40B4-BE49-F238E27FC236}">
                <a16:creationId xmlns:a16="http://schemas.microsoft.com/office/drawing/2014/main" id="{50759218-D511-472E-B338-0ADFB0B84143}"/>
              </a:ext>
            </a:extLst>
          </p:cNvPr>
          <p:cNvSpPr txBox="1"/>
          <p:nvPr/>
        </p:nvSpPr>
        <p:spPr>
          <a:xfrm>
            <a:off x="6032060" y="2132939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BA" dirty="0"/>
              <a:t>AP</a:t>
            </a:r>
          </a:p>
        </p:txBody>
      </p:sp>
      <p:sp>
        <p:nvSpPr>
          <p:cNvPr id="19" name="TekstniOkvir 18">
            <a:extLst>
              <a:ext uri="{FF2B5EF4-FFF2-40B4-BE49-F238E27FC236}">
                <a16:creationId xmlns:a16="http://schemas.microsoft.com/office/drawing/2014/main" id="{7A2813B4-0AFF-4644-8388-ADCF7588F6A0}"/>
              </a:ext>
            </a:extLst>
          </p:cNvPr>
          <p:cNvSpPr txBox="1"/>
          <p:nvPr/>
        </p:nvSpPr>
        <p:spPr>
          <a:xfrm>
            <a:off x="1062602" y="2317605"/>
            <a:ext cx="1374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BA" dirty="0"/>
              <a:t>ESP32-CAM</a:t>
            </a:r>
          </a:p>
        </p:txBody>
      </p:sp>
      <p:cxnSp>
        <p:nvCxnSpPr>
          <p:cNvPr id="21" name="Ravni poveznik 20">
            <a:extLst>
              <a:ext uri="{FF2B5EF4-FFF2-40B4-BE49-F238E27FC236}">
                <a16:creationId xmlns:a16="http://schemas.microsoft.com/office/drawing/2014/main" id="{D42D89A8-9BC8-4242-8462-162DAD7EF96D}"/>
              </a:ext>
            </a:extLst>
          </p:cNvPr>
          <p:cNvCxnSpPr>
            <a:cxnSpLocks/>
          </p:cNvCxnSpPr>
          <p:nvPr/>
        </p:nvCxnSpPr>
        <p:spPr>
          <a:xfrm flipV="1">
            <a:off x="6515100" y="2538114"/>
            <a:ext cx="2857471" cy="44428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kstniOkvir 22">
            <a:extLst>
              <a:ext uri="{FF2B5EF4-FFF2-40B4-BE49-F238E27FC236}">
                <a16:creationId xmlns:a16="http://schemas.microsoft.com/office/drawing/2014/main" id="{18971865-25FB-4C22-BFD5-46066B79BC9A}"/>
              </a:ext>
            </a:extLst>
          </p:cNvPr>
          <p:cNvSpPr txBox="1"/>
          <p:nvPr/>
        </p:nvSpPr>
        <p:spPr>
          <a:xfrm>
            <a:off x="6334781" y="6079562"/>
            <a:ext cx="2743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BA" sz="3200" dirty="0"/>
              <a:t>192. 168. X . Y .</a:t>
            </a:r>
          </a:p>
        </p:txBody>
      </p:sp>
      <p:sp>
        <p:nvSpPr>
          <p:cNvPr id="30" name="Luk 29">
            <a:extLst>
              <a:ext uri="{FF2B5EF4-FFF2-40B4-BE49-F238E27FC236}">
                <a16:creationId xmlns:a16="http://schemas.microsoft.com/office/drawing/2014/main" id="{0CB4539B-9A78-4549-82EC-2032F08E57B2}"/>
              </a:ext>
            </a:extLst>
          </p:cNvPr>
          <p:cNvSpPr/>
          <p:nvPr/>
        </p:nvSpPr>
        <p:spPr>
          <a:xfrm rot="11816113">
            <a:off x="5654557" y="1612263"/>
            <a:ext cx="1619611" cy="2402300"/>
          </a:xfrm>
          <a:prstGeom prst="arc">
            <a:avLst>
              <a:gd name="adj1" fmla="val 16941422"/>
              <a:gd name="adj2" fmla="val 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r-BA"/>
          </a:p>
        </p:txBody>
      </p:sp>
      <p:sp>
        <p:nvSpPr>
          <p:cNvPr id="34" name="Luk 33">
            <a:extLst>
              <a:ext uri="{FF2B5EF4-FFF2-40B4-BE49-F238E27FC236}">
                <a16:creationId xmlns:a16="http://schemas.microsoft.com/office/drawing/2014/main" id="{9702AA36-4311-4BD2-83A1-EF5FCED40194}"/>
              </a:ext>
            </a:extLst>
          </p:cNvPr>
          <p:cNvSpPr/>
          <p:nvPr/>
        </p:nvSpPr>
        <p:spPr>
          <a:xfrm rot="12473869">
            <a:off x="5524976" y="1561768"/>
            <a:ext cx="1619611" cy="2396972"/>
          </a:xfrm>
          <a:prstGeom prst="arc">
            <a:avLst>
              <a:gd name="adj1" fmla="val 16675670"/>
              <a:gd name="adj2" fmla="val 2060996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r-BA"/>
          </a:p>
        </p:txBody>
      </p:sp>
      <p:sp>
        <p:nvSpPr>
          <p:cNvPr id="35" name="Luk 34">
            <a:extLst>
              <a:ext uri="{FF2B5EF4-FFF2-40B4-BE49-F238E27FC236}">
                <a16:creationId xmlns:a16="http://schemas.microsoft.com/office/drawing/2014/main" id="{D8FBC9AC-10E8-4184-A68B-D71BE2F2D3E8}"/>
              </a:ext>
            </a:extLst>
          </p:cNvPr>
          <p:cNvSpPr/>
          <p:nvPr/>
        </p:nvSpPr>
        <p:spPr>
          <a:xfrm rot="12308703">
            <a:off x="5310895" y="1640972"/>
            <a:ext cx="1619611" cy="2402300"/>
          </a:xfrm>
          <a:prstGeom prst="arc">
            <a:avLst>
              <a:gd name="adj1" fmla="val 17354213"/>
              <a:gd name="adj2" fmla="val 2065998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r-BA"/>
          </a:p>
        </p:txBody>
      </p:sp>
      <p:sp>
        <p:nvSpPr>
          <p:cNvPr id="36" name="Luk 35">
            <a:extLst>
              <a:ext uri="{FF2B5EF4-FFF2-40B4-BE49-F238E27FC236}">
                <a16:creationId xmlns:a16="http://schemas.microsoft.com/office/drawing/2014/main" id="{B9A4A444-A0B1-41FA-8F54-BF38F700C73F}"/>
              </a:ext>
            </a:extLst>
          </p:cNvPr>
          <p:cNvSpPr/>
          <p:nvPr/>
        </p:nvSpPr>
        <p:spPr>
          <a:xfrm rot="11816113">
            <a:off x="5120961" y="1640206"/>
            <a:ext cx="1619611" cy="2437537"/>
          </a:xfrm>
          <a:prstGeom prst="arc">
            <a:avLst>
              <a:gd name="adj1" fmla="val 18035220"/>
              <a:gd name="adj2" fmla="val 2022607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r-BA" dirty="0"/>
          </a:p>
        </p:txBody>
      </p:sp>
      <p:sp>
        <p:nvSpPr>
          <p:cNvPr id="31" name="Oblak 30">
            <a:extLst>
              <a:ext uri="{FF2B5EF4-FFF2-40B4-BE49-F238E27FC236}">
                <a16:creationId xmlns:a16="http://schemas.microsoft.com/office/drawing/2014/main" id="{8638A728-F76A-4A14-BE9A-A605319858C7}"/>
              </a:ext>
            </a:extLst>
          </p:cNvPr>
          <p:cNvSpPr/>
          <p:nvPr/>
        </p:nvSpPr>
        <p:spPr>
          <a:xfrm rot="10800000">
            <a:off x="229714" y="-252941"/>
            <a:ext cx="7235302" cy="6470670"/>
          </a:xfrm>
          <a:prstGeom prst="cloud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BA"/>
          </a:p>
        </p:txBody>
      </p:sp>
      <p:cxnSp>
        <p:nvCxnSpPr>
          <p:cNvPr id="33" name="Ravni poveznik 32">
            <a:extLst>
              <a:ext uri="{FF2B5EF4-FFF2-40B4-BE49-F238E27FC236}">
                <a16:creationId xmlns:a16="http://schemas.microsoft.com/office/drawing/2014/main" id="{CD84876F-CD62-4E03-A65F-D17ACF3AB0D3}"/>
              </a:ext>
            </a:extLst>
          </p:cNvPr>
          <p:cNvCxnSpPr>
            <a:cxnSpLocks/>
          </p:cNvCxnSpPr>
          <p:nvPr/>
        </p:nvCxnSpPr>
        <p:spPr>
          <a:xfrm>
            <a:off x="1931993" y="3097187"/>
            <a:ext cx="3558641" cy="12741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Ravni poveznik 5">
            <a:extLst>
              <a:ext uri="{FF2B5EF4-FFF2-40B4-BE49-F238E27FC236}">
                <a16:creationId xmlns:a16="http://schemas.microsoft.com/office/drawing/2014/main" id="{4AA1823D-B6C6-4D97-B40B-DEF4E554AD7F}"/>
              </a:ext>
            </a:extLst>
          </p:cNvPr>
          <p:cNvCxnSpPr/>
          <p:nvPr/>
        </p:nvCxnSpPr>
        <p:spPr>
          <a:xfrm>
            <a:off x="7122971" y="322170"/>
            <a:ext cx="488271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kstniOkvir 6">
            <a:extLst>
              <a:ext uri="{FF2B5EF4-FFF2-40B4-BE49-F238E27FC236}">
                <a16:creationId xmlns:a16="http://schemas.microsoft.com/office/drawing/2014/main" id="{30E1BC55-3893-4E46-9426-56FF26716342}"/>
              </a:ext>
            </a:extLst>
          </p:cNvPr>
          <p:cNvSpPr txBox="1"/>
          <p:nvPr/>
        </p:nvSpPr>
        <p:spPr>
          <a:xfrm>
            <a:off x="7706381" y="158533"/>
            <a:ext cx="41128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BA" sz="1400" dirty="0"/>
              <a:t>Bežična komunikacija između uređaja i ESP32-CAM </a:t>
            </a:r>
          </a:p>
        </p:txBody>
      </p:sp>
    </p:spTree>
    <p:extLst>
      <p:ext uri="{BB962C8B-B14F-4D97-AF65-F5344CB8AC3E}">
        <p14:creationId xmlns:p14="http://schemas.microsoft.com/office/powerpoint/2010/main" val="1421680676"/>
      </p:ext>
    </p:extLst>
  </p:cSld>
  <p:clrMapOvr>
    <a:masterClrMapping/>
  </p:clrMapOvr>
  <p:transition spd="med">
    <p:pull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4EBDAA02-23DD-4F8F-AEEB-939C7F7CBC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1068" y="2638045"/>
            <a:ext cx="6409796" cy="790956"/>
          </a:xfrm>
        </p:spPr>
        <p:txBody>
          <a:bodyPr/>
          <a:lstStyle/>
          <a:p>
            <a:pPr marL="0" indent="0" algn="just">
              <a:buNone/>
            </a:pPr>
            <a:r>
              <a:rPr lang="hr-BA" dirty="0" err="1"/>
              <a:t>GitHub</a:t>
            </a:r>
            <a:r>
              <a:rPr lang="hr-BA" dirty="0"/>
              <a:t>:  </a:t>
            </a:r>
            <a:r>
              <a:rPr lang="hr-BA" dirty="0">
                <a:hlinkClick r:id="rId2"/>
              </a:rPr>
              <a:t>https://github.com/jkvesi/WSN-seminar2021</a:t>
            </a:r>
            <a:endParaRPr lang="hr-BA" dirty="0"/>
          </a:p>
          <a:p>
            <a:pPr marL="0" indent="0" algn="just">
              <a:buNone/>
            </a:pPr>
            <a:endParaRPr lang="hr-BA" dirty="0"/>
          </a:p>
        </p:txBody>
      </p:sp>
    </p:spTree>
    <p:extLst>
      <p:ext uri="{BB962C8B-B14F-4D97-AF65-F5344CB8AC3E}">
        <p14:creationId xmlns:p14="http://schemas.microsoft.com/office/powerpoint/2010/main" val="1732044492"/>
      </p:ext>
    </p:extLst>
  </p:cSld>
  <p:clrMapOvr>
    <a:masterClrMapping/>
  </p:clrMapOvr>
  <p:transition spd="med">
    <p:pull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19501C6-F015-4273-AF88-E0F6C8538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A677DB7-5829-45BD-9754-5EC484CC42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4654296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slov 1">
            <a:extLst>
              <a:ext uri="{FF2B5EF4-FFF2-40B4-BE49-F238E27FC236}">
                <a16:creationId xmlns:a16="http://schemas.microsoft.com/office/drawing/2014/main" id="{8CB56194-C7D3-4A15-A9CE-8CC37C6D66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2404872"/>
            <a:ext cx="3044950" cy="1627792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/>
              <a:t>PITANJA??</a:t>
            </a:r>
            <a:r>
              <a:rPr lang="en-US">
                <a:sym typeface="Wingdings" panose="05000000000000000000" pitchFamily="2" charset="2"/>
              </a:rPr>
              <a:t></a:t>
            </a:r>
            <a:endParaRPr lang="en-US"/>
          </a:p>
        </p:txBody>
      </p:sp>
      <p:pic>
        <p:nvPicPr>
          <p:cNvPr id="3" name="Picture 4" descr="Question Mark GIFs | Tenor">
            <a:extLst>
              <a:ext uri="{FF2B5EF4-FFF2-40B4-BE49-F238E27FC236}">
                <a16:creationId xmlns:a16="http://schemas.microsoft.com/office/drawing/2014/main" id="{F01A7367-3539-48B6-ACC0-A5D03DDCA92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04969" y="640080"/>
            <a:ext cx="4436358" cy="5263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967202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D2F62C28-5396-4846-963B-89C90A0ACE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2124076"/>
            <a:ext cx="7729728" cy="1866900"/>
          </a:xfrm>
        </p:spPr>
        <p:txBody>
          <a:bodyPr/>
          <a:lstStyle/>
          <a:p>
            <a:r>
              <a:rPr lang="hr-BA" dirty="0"/>
              <a:t>HVALA NA PAŽNJI!</a:t>
            </a:r>
          </a:p>
        </p:txBody>
      </p:sp>
    </p:spTree>
    <p:extLst>
      <p:ext uri="{BB962C8B-B14F-4D97-AF65-F5344CB8AC3E}">
        <p14:creationId xmlns:p14="http://schemas.microsoft.com/office/powerpoint/2010/main" val="2237296059"/>
      </p:ext>
    </p:extLst>
  </p:cSld>
  <p:clrMapOvr>
    <a:masterClrMapping/>
  </p:clrMapOvr>
  <p:transition spd="med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8E62F838-233B-4EB1-A8BF-6CFF32CAA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hr-BA" sz="3600" dirty="0"/>
              <a:t> Uvod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21A1A391-9859-4304-A249-CE65AF8205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hr-BA" b="1" dirty="0"/>
              <a:t>ESP32-CAM: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hr-BA" dirty="0" err="1"/>
              <a:t>Dvoprocesorski</a:t>
            </a:r>
            <a:r>
              <a:rPr lang="hr-BA" dirty="0"/>
              <a:t> sa 7-etažnom strukturom cjevovoda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hr-BA" dirty="0"/>
              <a:t>DIP 16 paket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hr-BA" dirty="0" err="1"/>
              <a:t>Modovi</a:t>
            </a:r>
            <a:r>
              <a:rPr lang="hr-BA" dirty="0"/>
              <a:t> rada (STA, AP,  kombinirano STA-AP)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hr-BA" dirty="0" err="1"/>
              <a:t>Active</a:t>
            </a:r>
            <a:r>
              <a:rPr lang="hr-BA" dirty="0"/>
              <a:t>, </a:t>
            </a:r>
            <a:r>
              <a:rPr lang="hr-BA" dirty="0" err="1"/>
              <a:t>idle</a:t>
            </a:r>
            <a:r>
              <a:rPr lang="hr-BA" dirty="0"/>
              <a:t>, </a:t>
            </a:r>
            <a:r>
              <a:rPr lang="hr-BA" dirty="0" err="1"/>
              <a:t>sleep</a:t>
            </a:r>
            <a:r>
              <a:rPr lang="hr-BA" dirty="0"/>
              <a:t> (</a:t>
            </a:r>
            <a:r>
              <a:rPr lang="hr-BA" dirty="0" err="1"/>
              <a:t>light</a:t>
            </a:r>
            <a:r>
              <a:rPr lang="hr-BA" dirty="0"/>
              <a:t>, </a:t>
            </a:r>
            <a:r>
              <a:rPr lang="hr-BA" dirty="0" err="1"/>
              <a:t>moderm</a:t>
            </a:r>
            <a:r>
              <a:rPr lang="hr-BA" dirty="0"/>
              <a:t>, </a:t>
            </a:r>
            <a:r>
              <a:rPr lang="hr-BA" dirty="0" err="1"/>
              <a:t>deep</a:t>
            </a:r>
            <a:r>
              <a:rPr lang="hr-BA" dirty="0"/>
              <a:t>)</a:t>
            </a:r>
          </a:p>
        </p:txBody>
      </p:sp>
      <p:graphicFrame>
        <p:nvGraphicFramePr>
          <p:cNvPr id="4" name="Tablica 4">
            <a:extLst>
              <a:ext uri="{FF2B5EF4-FFF2-40B4-BE49-F238E27FC236}">
                <a16:creationId xmlns:a16="http://schemas.microsoft.com/office/drawing/2014/main" id="{65480284-F0F5-4CFE-9821-3A556D6F47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3827862"/>
              </p:ext>
            </p:extLst>
          </p:nvPr>
        </p:nvGraphicFramePr>
        <p:xfrm>
          <a:off x="2306320" y="4704589"/>
          <a:ext cx="5648960" cy="1854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824480">
                  <a:extLst>
                    <a:ext uri="{9D8B030D-6E8A-4147-A177-3AD203B41FA5}">
                      <a16:colId xmlns:a16="http://schemas.microsoft.com/office/drawing/2014/main" val="2680668736"/>
                    </a:ext>
                  </a:extLst>
                </a:gridCol>
                <a:gridCol w="2824480">
                  <a:extLst>
                    <a:ext uri="{9D8B030D-6E8A-4147-A177-3AD203B41FA5}">
                      <a16:colId xmlns:a16="http://schemas.microsoft.com/office/drawing/2014/main" val="35446848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hr-BA" dirty="0"/>
                        <a:t>MOD RADA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r-BA" dirty="0"/>
                        <a:t>POTROŠNJA [</a:t>
                      </a:r>
                      <a:r>
                        <a:rPr lang="hr-BA" dirty="0" err="1"/>
                        <a:t>mA</a:t>
                      </a:r>
                      <a:r>
                        <a:rPr lang="hr-BA" dirty="0"/>
                        <a:t>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15505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hr-BA" dirty="0" err="1"/>
                        <a:t>Active</a:t>
                      </a:r>
                      <a:endParaRPr lang="hr-B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r-BA" dirty="0"/>
                        <a:t>180 (310)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4556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hr-BA" dirty="0" err="1"/>
                        <a:t>Deep-sleep</a:t>
                      </a:r>
                      <a:endParaRPr lang="hr-B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r-BA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0928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hr-BA" dirty="0" err="1"/>
                        <a:t>Moderm-sleep</a:t>
                      </a:r>
                      <a:endParaRPr lang="hr-B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r-BA" dirty="0"/>
                        <a:t>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60190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hr-BA" dirty="0" err="1"/>
                        <a:t>Light-sleep</a:t>
                      </a:r>
                      <a:endParaRPr lang="hr-B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r-BA" dirty="0"/>
                        <a:t>6.7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29621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69963377"/>
      </p:ext>
    </p:extLst>
  </p:cSld>
  <p:clrMapOvr>
    <a:masterClrMapping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B67A56D3-D6F9-4D13-93FD-1DF8AD402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hr-BA" sz="3600" dirty="0"/>
              <a:t>Uvod</a:t>
            </a:r>
          </a:p>
        </p:txBody>
      </p:sp>
      <p:graphicFrame>
        <p:nvGraphicFramePr>
          <p:cNvPr id="5" name="Tablica 5">
            <a:extLst>
              <a:ext uri="{FF2B5EF4-FFF2-40B4-BE49-F238E27FC236}">
                <a16:creationId xmlns:a16="http://schemas.microsoft.com/office/drawing/2014/main" id="{945BB68B-11E6-455F-B314-E09526225B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4213201"/>
              </p:ext>
            </p:extLst>
          </p:nvPr>
        </p:nvGraphicFramePr>
        <p:xfrm>
          <a:off x="2267712" y="2672080"/>
          <a:ext cx="8127999" cy="1659466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1177881280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119561284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496189002"/>
                    </a:ext>
                  </a:extLst>
                </a:gridCol>
              </a:tblGrid>
              <a:tr h="587206">
                <a:tc>
                  <a:txBody>
                    <a:bodyPr/>
                    <a:lstStyle/>
                    <a:p>
                      <a:endParaRPr lang="hr-B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r-BA" dirty="0"/>
                        <a:t>ESP32-CAM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r-BA" dirty="0"/>
                        <a:t>Arduino Uno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3000899"/>
                  </a:ext>
                </a:extLst>
              </a:tr>
              <a:tr h="536130">
                <a:tc>
                  <a:txBody>
                    <a:bodyPr/>
                    <a:lstStyle/>
                    <a:p>
                      <a:r>
                        <a:rPr lang="hr-BA" dirty="0"/>
                        <a:t>Flash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r-BA" dirty="0"/>
                        <a:t>4 MB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r-BA" dirty="0"/>
                        <a:t>32 KB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6729147"/>
                  </a:ext>
                </a:extLst>
              </a:tr>
              <a:tr h="536130">
                <a:tc>
                  <a:txBody>
                    <a:bodyPr/>
                    <a:lstStyle/>
                    <a:p>
                      <a:r>
                        <a:rPr lang="hr-BA" dirty="0"/>
                        <a:t>SRAM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r-BA" dirty="0"/>
                        <a:t>520 KB (proširivo)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r-BA" dirty="0"/>
                        <a:t>2 KB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9698745"/>
                  </a:ext>
                </a:extLst>
              </a:tr>
            </a:tbl>
          </a:graphicData>
        </a:graphic>
      </p:graphicFrame>
      <p:sp>
        <p:nvSpPr>
          <p:cNvPr id="7" name="Rezervirano mjesto sadržaja 6">
            <a:extLst>
              <a:ext uri="{FF2B5EF4-FFF2-40B4-BE49-F238E27FC236}">
                <a16:creationId xmlns:a16="http://schemas.microsoft.com/office/drawing/2014/main" id="{F02F15E0-2BAF-4608-83C4-8A75BD33D3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67712" y="2312924"/>
            <a:ext cx="7729728" cy="3101983"/>
          </a:xfrm>
        </p:spPr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hr-BA" dirty="0"/>
              <a:t>Memorija:</a:t>
            </a:r>
          </a:p>
        </p:txBody>
      </p:sp>
    </p:spTree>
    <p:extLst>
      <p:ext uri="{BB962C8B-B14F-4D97-AF65-F5344CB8AC3E}">
        <p14:creationId xmlns:p14="http://schemas.microsoft.com/office/powerpoint/2010/main" val="4111617690"/>
      </p:ext>
    </p:extLst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ESP32-CAM AI-Thinker Pinout Guide: GPIOs Usage Explained | Random Nerd  Tutorials">
            <a:extLst>
              <a:ext uri="{FF2B5EF4-FFF2-40B4-BE49-F238E27FC236}">
                <a16:creationId xmlns:a16="http://schemas.microsoft.com/office/drawing/2014/main" id="{A92D1DE6-1C7E-4F02-BCBE-06F0C8598B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3619513"/>
      </p:ext>
    </p:extLst>
  </p:cSld>
  <p:clrMapOvr>
    <a:masterClrMapping/>
  </p:clrMapOvr>
  <p:transition spd="med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4826305D-2F6E-43FC-B033-56CD6440C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BA" dirty="0"/>
              <a:t>2.Detekcija i prepoznavanje lica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B902630A-2F8E-40F4-B493-C148F595F4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2638044"/>
            <a:ext cx="7729728" cy="370179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hr-BA" dirty="0"/>
              <a:t>Kronologija:</a:t>
            </a:r>
          </a:p>
          <a:p>
            <a:pPr marL="0" indent="0">
              <a:buNone/>
            </a:pPr>
            <a:endParaRPr lang="hr-BA" dirty="0"/>
          </a:p>
          <a:p>
            <a:pPr marL="0" indent="0">
              <a:buNone/>
            </a:pPr>
            <a:r>
              <a:rPr lang="hr-BA" dirty="0"/>
              <a:t>µC kao Web servera</a:t>
            </a:r>
          </a:p>
          <a:p>
            <a:pPr marL="0" indent="0">
              <a:buNone/>
            </a:pPr>
            <a:endParaRPr lang="hr-BA" dirty="0"/>
          </a:p>
          <a:p>
            <a:pPr marL="0" indent="0">
              <a:buNone/>
            </a:pPr>
            <a:r>
              <a:rPr lang="hr-BA" dirty="0"/>
              <a:t>Povezivanje µC na AP</a:t>
            </a:r>
          </a:p>
          <a:p>
            <a:pPr marL="0" indent="0">
              <a:buNone/>
            </a:pPr>
            <a:endParaRPr lang="hr-BA" dirty="0"/>
          </a:p>
          <a:p>
            <a:pPr marL="0" indent="0">
              <a:buNone/>
            </a:pPr>
            <a:r>
              <a:rPr lang="hr-BA" dirty="0"/>
              <a:t>Adresa browsera</a:t>
            </a:r>
          </a:p>
          <a:p>
            <a:r>
              <a:rPr lang="hr-BA" dirty="0"/>
              <a:t> </a:t>
            </a:r>
          </a:p>
        </p:txBody>
      </p:sp>
      <p:cxnSp>
        <p:nvCxnSpPr>
          <p:cNvPr id="12" name="Ravni poveznik sa strelicom 11">
            <a:extLst>
              <a:ext uri="{FF2B5EF4-FFF2-40B4-BE49-F238E27FC236}">
                <a16:creationId xmlns:a16="http://schemas.microsoft.com/office/drawing/2014/main" id="{1CF0FC3C-CD5E-431A-9529-62BC12EE4ABD}"/>
              </a:ext>
            </a:extLst>
          </p:cNvPr>
          <p:cNvCxnSpPr>
            <a:cxnSpLocks/>
          </p:cNvCxnSpPr>
          <p:nvPr/>
        </p:nvCxnSpPr>
        <p:spPr>
          <a:xfrm>
            <a:off x="3129280" y="3891280"/>
            <a:ext cx="0" cy="421640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Ravni poveznik sa strelicom 12">
            <a:extLst>
              <a:ext uri="{FF2B5EF4-FFF2-40B4-BE49-F238E27FC236}">
                <a16:creationId xmlns:a16="http://schemas.microsoft.com/office/drawing/2014/main" id="{45032865-EAC2-4D93-83D5-500B461A2495}"/>
              </a:ext>
            </a:extLst>
          </p:cNvPr>
          <p:cNvCxnSpPr>
            <a:cxnSpLocks/>
          </p:cNvCxnSpPr>
          <p:nvPr/>
        </p:nvCxnSpPr>
        <p:spPr>
          <a:xfrm>
            <a:off x="3119120" y="4602480"/>
            <a:ext cx="0" cy="421640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0038341"/>
      </p:ext>
    </p:extLst>
  </p:cSld>
  <p:clrMapOvr>
    <a:masterClrMapping/>
  </p:clrMapOvr>
  <p:transition spd="med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E3EC6F14-A9F5-46BA-B4F2-07ECC53B30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43" t="18662" r="12884" b="22173"/>
          <a:stretch/>
        </p:blipFill>
        <p:spPr bwMode="auto">
          <a:xfrm rot="5400000">
            <a:off x="1714499" y="2028828"/>
            <a:ext cx="3783015" cy="2541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95C3D14-F34C-4E6E-9E0C-E2C1D8953B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75" t="33806" r="21375" b="34666"/>
          <a:stretch/>
        </p:blipFill>
        <p:spPr bwMode="auto">
          <a:xfrm rot="10800000">
            <a:off x="6244347" y="1892307"/>
            <a:ext cx="4248150" cy="1801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Poveznik: kutno 10">
            <a:extLst>
              <a:ext uri="{FF2B5EF4-FFF2-40B4-BE49-F238E27FC236}">
                <a16:creationId xmlns:a16="http://schemas.microsoft.com/office/drawing/2014/main" id="{6E11DDB3-6B84-4C06-A038-0B8A1F49F655}"/>
              </a:ext>
            </a:extLst>
          </p:cNvPr>
          <p:cNvCxnSpPr>
            <a:cxnSpLocks/>
          </p:cNvCxnSpPr>
          <p:nvPr/>
        </p:nvCxnSpPr>
        <p:spPr>
          <a:xfrm>
            <a:off x="2485750" y="1892307"/>
            <a:ext cx="4261279" cy="1407314"/>
          </a:xfrm>
          <a:prstGeom prst="bentConnector3">
            <a:avLst>
              <a:gd name="adj1" fmla="val 82292"/>
            </a:avLst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Poveznik: kutno 16">
            <a:extLst>
              <a:ext uri="{FF2B5EF4-FFF2-40B4-BE49-F238E27FC236}">
                <a16:creationId xmlns:a16="http://schemas.microsoft.com/office/drawing/2014/main" id="{F1CA8B7F-AEC8-414D-ABD3-4A311DCA2006}"/>
              </a:ext>
            </a:extLst>
          </p:cNvPr>
          <p:cNvCxnSpPr>
            <a:cxnSpLocks/>
          </p:cNvCxnSpPr>
          <p:nvPr/>
        </p:nvCxnSpPr>
        <p:spPr>
          <a:xfrm flipV="1">
            <a:off x="4755472" y="3080551"/>
            <a:ext cx="2142095" cy="416322"/>
          </a:xfrm>
          <a:prstGeom prst="bentConnector3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Poveznik: kutno 19">
            <a:extLst>
              <a:ext uri="{FF2B5EF4-FFF2-40B4-BE49-F238E27FC236}">
                <a16:creationId xmlns:a16="http://schemas.microsoft.com/office/drawing/2014/main" id="{8EECD66E-66C2-445D-B1AF-3526EEA39089}"/>
              </a:ext>
            </a:extLst>
          </p:cNvPr>
          <p:cNvCxnSpPr/>
          <p:nvPr/>
        </p:nvCxnSpPr>
        <p:spPr>
          <a:xfrm flipV="1">
            <a:off x="4755472" y="2885243"/>
            <a:ext cx="2142095" cy="403469"/>
          </a:xfrm>
          <a:prstGeom prst="bentConnector3">
            <a:avLst>
              <a:gd name="adj1" fmla="val 35080"/>
            </a:avLst>
          </a:prstGeom>
          <a:ln w="571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Poveznik: kutno 22">
            <a:extLst>
              <a:ext uri="{FF2B5EF4-FFF2-40B4-BE49-F238E27FC236}">
                <a16:creationId xmlns:a16="http://schemas.microsoft.com/office/drawing/2014/main" id="{8FAE7EED-221B-43C0-8089-3CBD72D58F07}"/>
              </a:ext>
            </a:extLst>
          </p:cNvPr>
          <p:cNvCxnSpPr>
            <a:cxnSpLocks/>
          </p:cNvCxnSpPr>
          <p:nvPr/>
        </p:nvCxnSpPr>
        <p:spPr>
          <a:xfrm flipV="1">
            <a:off x="4755472" y="2672179"/>
            <a:ext cx="2142095" cy="408372"/>
          </a:xfrm>
          <a:prstGeom prst="bentConnector3">
            <a:avLst>
              <a:gd name="adj1" fmla="val 16016"/>
            </a:avLst>
          </a:prstGeom>
          <a:ln w="5715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Naslov 1">
            <a:extLst>
              <a:ext uri="{FF2B5EF4-FFF2-40B4-BE49-F238E27FC236}">
                <a16:creationId xmlns:a16="http://schemas.microsoft.com/office/drawing/2014/main" id="{7BFDB36D-2993-4A25-9DB5-4FD940280D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264160"/>
            <a:ext cx="7729728" cy="946701"/>
          </a:xfrm>
        </p:spPr>
        <p:txBody>
          <a:bodyPr/>
          <a:lstStyle/>
          <a:p>
            <a:r>
              <a:rPr lang="hr-BA" dirty="0"/>
              <a:t>Povezivanje esp32-cam - </a:t>
            </a:r>
            <a:r>
              <a:rPr lang="hr-BA" dirty="0" err="1"/>
              <a:t>ftdi</a:t>
            </a:r>
            <a:endParaRPr lang="hr-BA" dirty="0"/>
          </a:p>
        </p:txBody>
      </p:sp>
    </p:spTree>
    <p:extLst>
      <p:ext uri="{BB962C8B-B14F-4D97-AF65-F5344CB8AC3E}">
        <p14:creationId xmlns:p14="http://schemas.microsoft.com/office/powerpoint/2010/main" val="2432716885"/>
      </p:ext>
    </p:extLst>
  </p:cSld>
  <p:clrMapOvr>
    <a:masterClrMapping/>
  </p:clrMapOvr>
  <p:transition spd="med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avokutnik 1">
            <a:extLst>
              <a:ext uri="{FF2B5EF4-FFF2-40B4-BE49-F238E27FC236}">
                <a16:creationId xmlns:a16="http://schemas.microsoft.com/office/drawing/2014/main" id="{386658E8-BDD9-464E-B1C0-5206B693DA76}"/>
              </a:ext>
            </a:extLst>
          </p:cNvPr>
          <p:cNvSpPr/>
          <p:nvPr/>
        </p:nvSpPr>
        <p:spPr>
          <a:xfrm>
            <a:off x="3417904" y="2246050"/>
            <a:ext cx="585926" cy="550416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BA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" name="Pravokutnik 3">
            <a:extLst>
              <a:ext uri="{FF2B5EF4-FFF2-40B4-BE49-F238E27FC236}">
                <a16:creationId xmlns:a16="http://schemas.microsoft.com/office/drawing/2014/main" id="{880E933D-25A6-48C4-9483-F322B507B555}"/>
              </a:ext>
            </a:extLst>
          </p:cNvPr>
          <p:cNvSpPr/>
          <p:nvPr/>
        </p:nvSpPr>
        <p:spPr>
          <a:xfrm>
            <a:off x="2615215" y="2246050"/>
            <a:ext cx="585926" cy="550416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BA"/>
          </a:p>
        </p:txBody>
      </p:sp>
      <p:sp>
        <p:nvSpPr>
          <p:cNvPr id="5" name="Pravokutnik 4">
            <a:extLst>
              <a:ext uri="{FF2B5EF4-FFF2-40B4-BE49-F238E27FC236}">
                <a16:creationId xmlns:a16="http://schemas.microsoft.com/office/drawing/2014/main" id="{43A28E4A-57A0-42E8-B09B-602107675882}"/>
              </a:ext>
            </a:extLst>
          </p:cNvPr>
          <p:cNvSpPr/>
          <p:nvPr/>
        </p:nvSpPr>
        <p:spPr>
          <a:xfrm>
            <a:off x="1806978" y="2246050"/>
            <a:ext cx="585926" cy="55041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BA"/>
          </a:p>
        </p:txBody>
      </p:sp>
      <p:sp>
        <p:nvSpPr>
          <p:cNvPr id="6" name="Pravokutnik 5">
            <a:extLst>
              <a:ext uri="{FF2B5EF4-FFF2-40B4-BE49-F238E27FC236}">
                <a16:creationId xmlns:a16="http://schemas.microsoft.com/office/drawing/2014/main" id="{1FC78549-C48E-493E-A06F-CDFAA90F4F2F}"/>
              </a:ext>
            </a:extLst>
          </p:cNvPr>
          <p:cNvSpPr/>
          <p:nvPr/>
        </p:nvSpPr>
        <p:spPr>
          <a:xfrm>
            <a:off x="998741" y="2246050"/>
            <a:ext cx="585926" cy="55041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BA"/>
          </a:p>
        </p:txBody>
      </p:sp>
      <p:cxnSp>
        <p:nvCxnSpPr>
          <p:cNvPr id="8" name="Poveznik: zakrivljeno 7">
            <a:extLst>
              <a:ext uri="{FF2B5EF4-FFF2-40B4-BE49-F238E27FC236}">
                <a16:creationId xmlns:a16="http://schemas.microsoft.com/office/drawing/2014/main" id="{4C3566BA-FCB2-4F1F-BC94-6D3385A4AC1C}"/>
              </a:ext>
            </a:extLst>
          </p:cNvPr>
          <p:cNvCxnSpPr>
            <a:cxnSpLocks/>
          </p:cNvCxnSpPr>
          <p:nvPr/>
        </p:nvCxnSpPr>
        <p:spPr>
          <a:xfrm rot="16200000" flipH="1">
            <a:off x="9405175" y="3129553"/>
            <a:ext cx="1713389" cy="1699520"/>
          </a:xfrm>
          <a:prstGeom prst="curvedConnector3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Poveznik: zakrivljeno 9">
            <a:extLst>
              <a:ext uri="{FF2B5EF4-FFF2-40B4-BE49-F238E27FC236}">
                <a16:creationId xmlns:a16="http://schemas.microsoft.com/office/drawing/2014/main" id="{EE6965DE-7380-49F5-9BB3-06CAA0C3B868}"/>
              </a:ext>
            </a:extLst>
          </p:cNvPr>
          <p:cNvCxnSpPr>
            <a:cxnSpLocks/>
          </p:cNvCxnSpPr>
          <p:nvPr/>
        </p:nvCxnSpPr>
        <p:spPr>
          <a:xfrm rot="5400000">
            <a:off x="7489119" y="3227206"/>
            <a:ext cx="2045940" cy="1617208"/>
          </a:xfrm>
          <a:prstGeom prst="curvedConnector3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Ravni poveznik 12">
            <a:extLst>
              <a:ext uri="{FF2B5EF4-FFF2-40B4-BE49-F238E27FC236}">
                <a16:creationId xmlns:a16="http://schemas.microsoft.com/office/drawing/2014/main" id="{2A65CD64-9F4C-4D96-8280-FA94F90A0133}"/>
              </a:ext>
            </a:extLst>
          </p:cNvPr>
          <p:cNvCxnSpPr/>
          <p:nvPr/>
        </p:nvCxnSpPr>
        <p:spPr>
          <a:xfrm>
            <a:off x="998741" y="1926454"/>
            <a:ext cx="271212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kstniOkvir 13">
            <a:extLst>
              <a:ext uri="{FF2B5EF4-FFF2-40B4-BE49-F238E27FC236}">
                <a16:creationId xmlns:a16="http://schemas.microsoft.com/office/drawing/2014/main" id="{424D6B27-DAAC-4380-A95F-8C3AF552C0E3}"/>
              </a:ext>
            </a:extLst>
          </p:cNvPr>
          <p:cNvSpPr txBox="1"/>
          <p:nvPr/>
        </p:nvSpPr>
        <p:spPr>
          <a:xfrm>
            <a:off x="1660124" y="1606858"/>
            <a:ext cx="1225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BA" dirty="0"/>
              <a:t>  Kamera</a:t>
            </a:r>
          </a:p>
        </p:txBody>
      </p:sp>
      <p:cxnSp>
        <p:nvCxnSpPr>
          <p:cNvPr id="16" name="Ravni poveznik sa strelicom 15">
            <a:extLst>
              <a:ext uri="{FF2B5EF4-FFF2-40B4-BE49-F238E27FC236}">
                <a16:creationId xmlns:a16="http://schemas.microsoft.com/office/drawing/2014/main" id="{C104D4DC-ABBE-4462-B8C4-F4440937570B}"/>
              </a:ext>
            </a:extLst>
          </p:cNvPr>
          <p:cNvCxnSpPr>
            <a:cxnSpLocks/>
          </p:cNvCxnSpPr>
          <p:nvPr/>
        </p:nvCxnSpPr>
        <p:spPr>
          <a:xfrm>
            <a:off x="4163627" y="2521258"/>
            <a:ext cx="8700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Pravokutnik 18">
            <a:extLst>
              <a:ext uri="{FF2B5EF4-FFF2-40B4-BE49-F238E27FC236}">
                <a16:creationId xmlns:a16="http://schemas.microsoft.com/office/drawing/2014/main" id="{C8E1E708-D018-46F1-9C67-1C3505F53467}"/>
              </a:ext>
            </a:extLst>
          </p:cNvPr>
          <p:cNvSpPr/>
          <p:nvPr/>
        </p:nvSpPr>
        <p:spPr>
          <a:xfrm>
            <a:off x="5225250" y="2246050"/>
            <a:ext cx="585926" cy="55041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BA">
              <a:solidFill>
                <a:schemeClr val="accent1">
                  <a:lumMod val="50000"/>
                </a:schemeClr>
              </a:solidFill>
            </a:endParaRPr>
          </a:p>
        </p:txBody>
      </p:sp>
      <p:cxnSp>
        <p:nvCxnSpPr>
          <p:cNvPr id="20" name="Ravni poveznik 19">
            <a:extLst>
              <a:ext uri="{FF2B5EF4-FFF2-40B4-BE49-F238E27FC236}">
                <a16:creationId xmlns:a16="http://schemas.microsoft.com/office/drawing/2014/main" id="{C4CA0DA1-B230-4686-89A7-55028E247221}"/>
              </a:ext>
            </a:extLst>
          </p:cNvPr>
          <p:cNvCxnSpPr>
            <a:cxnSpLocks/>
          </p:cNvCxnSpPr>
          <p:nvPr/>
        </p:nvCxnSpPr>
        <p:spPr>
          <a:xfrm>
            <a:off x="5082468" y="1926168"/>
            <a:ext cx="871489" cy="28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kstniOkvir 22">
            <a:extLst>
              <a:ext uri="{FF2B5EF4-FFF2-40B4-BE49-F238E27FC236}">
                <a16:creationId xmlns:a16="http://schemas.microsoft.com/office/drawing/2014/main" id="{18AB526E-E4CB-48D6-8C23-EDB91AC914BA}"/>
              </a:ext>
            </a:extLst>
          </p:cNvPr>
          <p:cNvSpPr txBox="1"/>
          <p:nvPr/>
        </p:nvSpPr>
        <p:spPr>
          <a:xfrm>
            <a:off x="5127063" y="1560144"/>
            <a:ext cx="760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Buffer</a:t>
            </a:r>
          </a:p>
        </p:txBody>
      </p:sp>
      <p:cxnSp>
        <p:nvCxnSpPr>
          <p:cNvPr id="25" name="Ravni poveznik 24">
            <a:extLst>
              <a:ext uri="{FF2B5EF4-FFF2-40B4-BE49-F238E27FC236}">
                <a16:creationId xmlns:a16="http://schemas.microsoft.com/office/drawing/2014/main" id="{D47EA5C2-6153-49CD-8968-64818D9CBD96}"/>
              </a:ext>
            </a:extLst>
          </p:cNvPr>
          <p:cNvCxnSpPr/>
          <p:nvPr/>
        </p:nvCxnSpPr>
        <p:spPr>
          <a:xfrm>
            <a:off x="5126303" y="3116062"/>
            <a:ext cx="96969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kstniOkvir 26">
            <a:extLst>
              <a:ext uri="{FF2B5EF4-FFF2-40B4-BE49-F238E27FC236}">
                <a16:creationId xmlns:a16="http://schemas.microsoft.com/office/drawing/2014/main" id="{16698533-2249-4240-B089-5FB722B0343D}"/>
              </a:ext>
            </a:extLst>
          </p:cNvPr>
          <p:cNvSpPr txBox="1"/>
          <p:nvPr/>
        </p:nvSpPr>
        <p:spPr>
          <a:xfrm>
            <a:off x="5147038" y="3116009"/>
            <a:ext cx="1132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BA" dirty="0">
                <a:solidFill>
                  <a:srgbClr val="7030A0"/>
                </a:solidFill>
              </a:rPr>
              <a:t>rgb565</a:t>
            </a:r>
          </a:p>
        </p:txBody>
      </p:sp>
      <p:cxnSp>
        <p:nvCxnSpPr>
          <p:cNvPr id="28" name="Ravni poveznik sa strelicom 27">
            <a:extLst>
              <a:ext uri="{FF2B5EF4-FFF2-40B4-BE49-F238E27FC236}">
                <a16:creationId xmlns:a16="http://schemas.microsoft.com/office/drawing/2014/main" id="{1EE6DA49-1CC7-42E5-AE0C-12F275678726}"/>
              </a:ext>
            </a:extLst>
          </p:cNvPr>
          <p:cNvCxnSpPr>
            <a:cxnSpLocks/>
          </p:cNvCxnSpPr>
          <p:nvPr/>
        </p:nvCxnSpPr>
        <p:spPr>
          <a:xfrm>
            <a:off x="6096000" y="2521258"/>
            <a:ext cx="8700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Pravokutnik 28">
            <a:extLst>
              <a:ext uri="{FF2B5EF4-FFF2-40B4-BE49-F238E27FC236}">
                <a16:creationId xmlns:a16="http://schemas.microsoft.com/office/drawing/2014/main" id="{7B974326-76D3-43A3-B677-69DE7F792439}"/>
              </a:ext>
            </a:extLst>
          </p:cNvPr>
          <p:cNvSpPr/>
          <p:nvPr/>
        </p:nvSpPr>
        <p:spPr>
          <a:xfrm>
            <a:off x="7214580" y="2246050"/>
            <a:ext cx="585926" cy="550416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BA">
              <a:solidFill>
                <a:schemeClr val="accent1">
                  <a:lumMod val="50000"/>
                </a:schemeClr>
              </a:solidFill>
            </a:endParaRPr>
          </a:p>
        </p:txBody>
      </p:sp>
      <p:cxnSp>
        <p:nvCxnSpPr>
          <p:cNvPr id="31" name="Ravni poveznik 30">
            <a:extLst>
              <a:ext uri="{FF2B5EF4-FFF2-40B4-BE49-F238E27FC236}">
                <a16:creationId xmlns:a16="http://schemas.microsoft.com/office/drawing/2014/main" id="{F290F4A7-BC14-49BE-AC2B-4400924F920B}"/>
              </a:ext>
            </a:extLst>
          </p:cNvPr>
          <p:cNvCxnSpPr/>
          <p:nvPr/>
        </p:nvCxnSpPr>
        <p:spPr>
          <a:xfrm>
            <a:off x="7216063" y="1931229"/>
            <a:ext cx="58592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kstniOkvir 31">
            <a:extLst>
              <a:ext uri="{FF2B5EF4-FFF2-40B4-BE49-F238E27FC236}">
                <a16:creationId xmlns:a16="http://schemas.microsoft.com/office/drawing/2014/main" id="{564F06DB-87FB-4F01-BAA6-451325D6F19D}"/>
              </a:ext>
            </a:extLst>
          </p:cNvPr>
          <p:cNvSpPr txBox="1"/>
          <p:nvPr/>
        </p:nvSpPr>
        <p:spPr>
          <a:xfrm>
            <a:off x="6809417" y="1207676"/>
            <a:ext cx="19183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BA" sz="1800" dirty="0">
                <a:solidFill>
                  <a:schemeClr val="accent2">
                    <a:lumMod val="75000"/>
                  </a:schemeClr>
                </a:solidFill>
              </a:rPr>
              <a:t>SRAM (PSRAM)</a:t>
            </a:r>
          </a:p>
          <a:p>
            <a:r>
              <a:rPr lang="hr-BA" sz="1800" dirty="0"/>
              <a:t>dl_matrix3du_t</a:t>
            </a:r>
          </a:p>
        </p:txBody>
      </p:sp>
      <p:cxnSp>
        <p:nvCxnSpPr>
          <p:cNvPr id="34" name="Ravni poveznik 33">
            <a:extLst>
              <a:ext uri="{FF2B5EF4-FFF2-40B4-BE49-F238E27FC236}">
                <a16:creationId xmlns:a16="http://schemas.microsoft.com/office/drawing/2014/main" id="{A6780503-D46E-49C6-9FE8-E67A91025CF7}"/>
              </a:ext>
            </a:extLst>
          </p:cNvPr>
          <p:cNvCxnSpPr/>
          <p:nvPr/>
        </p:nvCxnSpPr>
        <p:spPr>
          <a:xfrm>
            <a:off x="7102137" y="3116062"/>
            <a:ext cx="86113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TekstniOkvir 34">
            <a:extLst>
              <a:ext uri="{FF2B5EF4-FFF2-40B4-BE49-F238E27FC236}">
                <a16:creationId xmlns:a16="http://schemas.microsoft.com/office/drawing/2014/main" id="{873C19F3-F898-46C1-9759-7EF68F7B5483}"/>
              </a:ext>
            </a:extLst>
          </p:cNvPr>
          <p:cNvSpPr txBox="1"/>
          <p:nvPr/>
        </p:nvSpPr>
        <p:spPr>
          <a:xfrm>
            <a:off x="7214580" y="3116062"/>
            <a:ext cx="861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BA" dirty="0">
                <a:solidFill>
                  <a:srgbClr val="7030A0"/>
                </a:solidFill>
              </a:rPr>
              <a:t>rgb888</a:t>
            </a:r>
          </a:p>
        </p:txBody>
      </p:sp>
      <p:sp>
        <p:nvSpPr>
          <p:cNvPr id="36" name="TekstniOkvir 35">
            <a:extLst>
              <a:ext uri="{FF2B5EF4-FFF2-40B4-BE49-F238E27FC236}">
                <a16:creationId xmlns:a16="http://schemas.microsoft.com/office/drawing/2014/main" id="{75803D1E-6DAE-4106-A41A-EC78BCE43CEF}"/>
              </a:ext>
            </a:extLst>
          </p:cNvPr>
          <p:cNvSpPr txBox="1"/>
          <p:nvPr/>
        </p:nvSpPr>
        <p:spPr>
          <a:xfrm>
            <a:off x="5953957" y="2246050"/>
            <a:ext cx="15952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BA" sz="1600" dirty="0"/>
              <a:t>fmt2rgb888</a:t>
            </a:r>
          </a:p>
        </p:txBody>
      </p:sp>
      <p:sp>
        <p:nvSpPr>
          <p:cNvPr id="37" name="Elipsa 36">
            <a:extLst>
              <a:ext uri="{FF2B5EF4-FFF2-40B4-BE49-F238E27FC236}">
                <a16:creationId xmlns:a16="http://schemas.microsoft.com/office/drawing/2014/main" id="{DA2019B4-D86E-4CF6-BE37-CADE398C9EC5}"/>
              </a:ext>
            </a:extLst>
          </p:cNvPr>
          <p:cNvSpPr/>
          <p:nvPr/>
        </p:nvSpPr>
        <p:spPr>
          <a:xfrm>
            <a:off x="8566951" y="1819922"/>
            <a:ext cx="1526960" cy="1384913"/>
          </a:xfrm>
          <a:prstGeom prst="ellipse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BA" sz="1400" dirty="0"/>
              <a:t>Detekcija </a:t>
            </a:r>
          </a:p>
          <a:p>
            <a:pPr algn="ctr"/>
            <a:r>
              <a:rPr lang="hr-BA" sz="1400" dirty="0"/>
              <a:t>lica</a:t>
            </a:r>
          </a:p>
        </p:txBody>
      </p:sp>
      <p:cxnSp>
        <p:nvCxnSpPr>
          <p:cNvPr id="39" name="Ravni poveznik sa strelicom 38">
            <a:extLst>
              <a:ext uri="{FF2B5EF4-FFF2-40B4-BE49-F238E27FC236}">
                <a16:creationId xmlns:a16="http://schemas.microsoft.com/office/drawing/2014/main" id="{74C14FE1-6E9A-412E-82FB-0BD40435876E}"/>
              </a:ext>
            </a:extLst>
          </p:cNvPr>
          <p:cNvCxnSpPr/>
          <p:nvPr/>
        </p:nvCxnSpPr>
        <p:spPr>
          <a:xfrm>
            <a:off x="7963270" y="2521258"/>
            <a:ext cx="461639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kstniOkvir 41">
            <a:extLst>
              <a:ext uri="{FF2B5EF4-FFF2-40B4-BE49-F238E27FC236}">
                <a16:creationId xmlns:a16="http://schemas.microsoft.com/office/drawing/2014/main" id="{67B73925-7490-466A-AA45-01D4359464EB}"/>
              </a:ext>
            </a:extLst>
          </p:cNvPr>
          <p:cNvSpPr txBox="1"/>
          <p:nvPr/>
        </p:nvSpPr>
        <p:spPr>
          <a:xfrm>
            <a:off x="8239955" y="3640759"/>
            <a:ext cx="456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BA" dirty="0"/>
              <a:t>DA</a:t>
            </a:r>
          </a:p>
        </p:txBody>
      </p:sp>
      <p:sp>
        <p:nvSpPr>
          <p:cNvPr id="43" name="TekstniOkvir 42">
            <a:extLst>
              <a:ext uri="{FF2B5EF4-FFF2-40B4-BE49-F238E27FC236}">
                <a16:creationId xmlns:a16="http://schemas.microsoft.com/office/drawing/2014/main" id="{63F1614F-F7A5-415F-9984-E5907A73EC02}"/>
              </a:ext>
            </a:extLst>
          </p:cNvPr>
          <p:cNvSpPr txBox="1"/>
          <p:nvPr/>
        </p:nvSpPr>
        <p:spPr>
          <a:xfrm>
            <a:off x="10653204" y="3666478"/>
            <a:ext cx="692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BA" dirty="0"/>
              <a:t>NE</a:t>
            </a:r>
          </a:p>
        </p:txBody>
      </p:sp>
      <p:sp>
        <p:nvSpPr>
          <p:cNvPr id="45" name="Pravokutnik 44">
            <a:extLst>
              <a:ext uri="{FF2B5EF4-FFF2-40B4-BE49-F238E27FC236}">
                <a16:creationId xmlns:a16="http://schemas.microsoft.com/office/drawing/2014/main" id="{03509136-81A7-4CB2-9A61-A6C8F9CEA4BE}"/>
              </a:ext>
            </a:extLst>
          </p:cNvPr>
          <p:cNvSpPr/>
          <p:nvPr/>
        </p:nvSpPr>
        <p:spPr>
          <a:xfrm>
            <a:off x="10908439" y="4884668"/>
            <a:ext cx="585926" cy="55041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BA"/>
          </a:p>
        </p:txBody>
      </p:sp>
      <p:cxnSp>
        <p:nvCxnSpPr>
          <p:cNvPr id="48" name="Ravni poveznik 47">
            <a:extLst>
              <a:ext uri="{FF2B5EF4-FFF2-40B4-BE49-F238E27FC236}">
                <a16:creationId xmlns:a16="http://schemas.microsoft.com/office/drawing/2014/main" id="{29B28BC2-BD5D-4C45-A89F-A47F3A523DB1}"/>
              </a:ext>
            </a:extLst>
          </p:cNvPr>
          <p:cNvCxnSpPr/>
          <p:nvPr/>
        </p:nvCxnSpPr>
        <p:spPr>
          <a:xfrm flipH="1">
            <a:off x="10926805" y="4771756"/>
            <a:ext cx="603682" cy="807867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Ravni poveznik 49">
            <a:extLst>
              <a:ext uri="{FF2B5EF4-FFF2-40B4-BE49-F238E27FC236}">
                <a16:creationId xmlns:a16="http://schemas.microsoft.com/office/drawing/2014/main" id="{4F983580-0346-4D7F-82E0-27339419C73C}"/>
              </a:ext>
            </a:extLst>
          </p:cNvPr>
          <p:cNvCxnSpPr>
            <a:cxnSpLocks/>
          </p:cNvCxnSpPr>
          <p:nvPr/>
        </p:nvCxnSpPr>
        <p:spPr>
          <a:xfrm>
            <a:off x="10870099" y="4753743"/>
            <a:ext cx="678754" cy="855453"/>
          </a:xfrm>
          <a:prstGeom prst="line">
            <a:avLst/>
          </a:prstGeom>
          <a:ln w="3810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Pravokutnik 55">
            <a:extLst>
              <a:ext uri="{FF2B5EF4-FFF2-40B4-BE49-F238E27FC236}">
                <a16:creationId xmlns:a16="http://schemas.microsoft.com/office/drawing/2014/main" id="{0E7F8A09-A928-4DE9-B4B9-901EDDB27A29}"/>
              </a:ext>
            </a:extLst>
          </p:cNvPr>
          <p:cNvSpPr/>
          <p:nvPr/>
        </p:nvSpPr>
        <p:spPr>
          <a:xfrm>
            <a:off x="7475612" y="5058780"/>
            <a:ext cx="585926" cy="550416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BA">
              <a:solidFill>
                <a:schemeClr val="accent1">
                  <a:lumMod val="50000"/>
                </a:schemeClr>
              </a:solidFill>
            </a:endParaRPr>
          </a:p>
        </p:txBody>
      </p:sp>
      <p:cxnSp>
        <p:nvCxnSpPr>
          <p:cNvPr id="58" name="Ravni poveznik sa strelicom 57">
            <a:extLst>
              <a:ext uri="{FF2B5EF4-FFF2-40B4-BE49-F238E27FC236}">
                <a16:creationId xmlns:a16="http://schemas.microsoft.com/office/drawing/2014/main" id="{27A3B150-B9C5-4F4A-8529-FFCF990DD443}"/>
              </a:ext>
            </a:extLst>
          </p:cNvPr>
          <p:cNvCxnSpPr>
            <a:cxnSpLocks/>
          </p:cNvCxnSpPr>
          <p:nvPr/>
        </p:nvCxnSpPr>
        <p:spPr>
          <a:xfrm flipH="1">
            <a:off x="4971495" y="5251142"/>
            <a:ext cx="2243085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kstniOkvir 63">
            <a:extLst>
              <a:ext uri="{FF2B5EF4-FFF2-40B4-BE49-F238E27FC236}">
                <a16:creationId xmlns:a16="http://schemas.microsoft.com/office/drawing/2014/main" id="{5A57CCBA-3C99-4308-9A43-BC64B4A61652}"/>
              </a:ext>
            </a:extLst>
          </p:cNvPr>
          <p:cNvSpPr txBox="1"/>
          <p:nvPr/>
        </p:nvSpPr>
        <p:spPr>
          <a:xfrm>
            <a:off x="5082468" y="4836008"/>
            <a:ext cx="2408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BA" dirty="0"/>
              <a:t>Prepoznavane lica</a:t>
            </a:r>
          </a:p>
        </p:txBody>
      </p:sp>
      <p:cxnSp>
        <p:nvCxnSpPr>
          <p:cNvPr id="66" name="Ravni poveznik 65">
            <a:extLst>
              <a:ext uri="{FF2B5EF4-FFF2-40B4-BE49-F238E27FC236}">
                <a16:creationId xmlns:a16="http://schemas.microsoft.com/office/drawing/2014/main" id="{EB3C5040-8488-4F80-9DD6-0EF05004206E}"/>
              </a:ext>
            </a:extLst>
          </p:cNvPr>
          <p:cNvCxnSpPr/>
          <p:nvPr/>
        </p:nvCxnSpPr>
        <p:spPr>
          <a:xfrm>
            <a:off x="7102137" y="5877017"/>
            <a:ext cx="146481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Romb 67">
            <a:extLst>
              <a:ext uri="{FF2B5EF4-FFF2-40B4-BE49-F238E27FC236}">
                <a16:creationId xmlns:a16="http://schemas.microsoft.com/office/drawing/2014/main" id="{B7FA5FF9-F814-4F2B-9230-6474ADAEE988}"/>
              </a:ext>
            </a:extLst>
          </p:cNvPr>
          <p:cNvSpPr/>
          <p:nvPr/>
        </p:nvSpPr>
        <p:spPr>
          <a:xfrm>
            <a:off x="8939814" y="357843"/>
            <a:ext cx="834501" cy="890961"/>
          </a:xfrm>
          <a:prstGeom prst="diamond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BA"/>
          </a:p>
        </p:txBody>
      </p:sp>
      <p:cxnSp>
        <p:nvCxnSpPr>
          <p:cNvPr id="69" name="Ravni poveznik sa strelicom 68">
            <a:extLst>
              <a:ext uri="{FF2B5EF4-FFF2-40B4-BE49-F238E27FC236}">
                <a16:creationId xmlns:a16="http://schemas.microsoft.com/office/drawing/2014/main" id="{0870F00A-370F-4BB1-82F5-4B9AFCC17D1E}"/>
              </a:ext>
            </a:extLst>
          </p:cNvPr>
          <p:cNvCxnSpPr>
            <a:cxnSpLocks/>
          </p:cNvCxnSpPr>
          <p:nvPr/>
        </p:nvCxnSpPr>
        <p:spPr>
          <a:xfrm>
            <a:off x="9347326" y="1353110"/>
            <a:ext cx="9738" cy="38026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kstniOkvir 70">
            <a:extLst>
              <a:ext uri="{FF2B5EF4-FFF2-40B4-BE49-F238E27FC236}">
                <a16:creationId xmlns:a16="http://schemas.microsoft.com/office/drawing/2014/main" id="{7848B7E2-448E-4016-91BA-383BF8A93B88}"/>
              </a:ext>
            </a:extLst>
          </p:cNvPr>
          <p:cNvSpPr txBox="1"/>
          <p:nvPr/>
        </p:nvSpPr>
        <p:spPr>
          <a:xfrm>
            <a:off x="9898603" y="803323"/>
            <a:ext cx="1133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BA" dirty="0"/>
              <a:t>MTMN</a:t>
            </a:r>
          </a:p>
        </p:txBody>
      </p:sp>
      <p:sp>
        <p:nvSpPr>
          <p:cNvPr id="72" name="TekstniOkvir 71">
            <a:extLst>
              <a:ext uri="{FF2B5EF4-FFF2-40B4-BE49-F238E27FC236}">
                <a16:creationId xmlns:a16="http://schemas.microsoft.com/office/drawing/2014/main" id="{66AC3FEC-7AFC-4AB8-97B7-564B403997F8}"/>
              </a:ext>
            </a:extLst>
          </p:cNvPr>
          <p:cNvSpPr txBox="1"/>
          <p:nvPr/>
        </p:nvSpPr>
        <p:spPr>
          <a:xfrm>
            <a:off x="7154666" y="5859556"/>
            <a:ext cx="1617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box_array_t</a:t>
            </a:r>
            <a:endParaRPr lang="en-GB" dirty="0"/>
          </a:p>
        </p:txBody>
      </p:sp>
      <p:sp>
        <p:nvSpPr>
          <p:cNvPr id="7" name="TekstniOkvir 6">
            <a:extLst>
              <a:ext uri="{FF2B5EF4-FFF2-40B4-BE49-F238E27FC236}">
                <a16:creationId xmlns:a16="http://schemas.microsoft.com/office/drawing/2014/main" id="{327CB205-A4F3-427C-A75D-9872BF3F8FE8}"/>
              </a:ext>
            </a:extLst>
          </p:cNvPr>
          <p:cNvSpPr txBox="1"/>
          <p:nvPr/>
        </p:nvSpPr>
        <p:spPr>
          <a:xfrm>
            <a:off x="10093911" y="2286604"/>
            <a:ext cx="1431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BA" dirty="0" err="1"/>
              <a:t>face_detect</a:t>
            </a:r>
            <a:r>
              <a:rPr lang="hr-BA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656688773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5" grpId="0" animBg="1"/>
      <p:bldP spid="6" grpId="0" animBg="1"/>
      <p:bldP spid="14" grpId="0"/>
      <p:bldP spid="19" grpId="0" animBg="1"/>
      <p:bldP spid="29" grpId="0" animBg="1"/>
      <p:bldP spid="32" grpId="0"/>
      <p:bldP spid="35" grpId="0"/>
      <p:bldP spid="36" grpId="0"/>
      <p:bldP spid="37" grpId="0" animBg="1"/>
      <p:bldP spid="42" grpId="0"/>
      <p:bldP spid="43" grpId="0"/>
      <p:bldP spid="45" grpId="0" animBg="1"/>
      <p:bldP spid="56" grpId="0" animBg="1"/>
      <p:bldP spid="64" grpId="0"/>
      <p:bldP spid="68" grpId="0" animBg="1"/>
      <p:bldP spid="71" grpId="0"/>
      <p:bldP spid="72" grpId="0"/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Ravni poveznik sa strelicom 2">
            <a:extLst>
              <a:ext uri="{FF2B5EF4-FFF2-40B4-BE49-F238E27FC236}">
                <a16:creationId xmlns:a16="http://schemas.microsoft.com/office/drawing/2014/main" id="{8265A3FA-3193-401C-9637-A05B5B4796D7}"/>
              </a:ext>
            </a:extLst>
          </p:cNvPr>
          <p:cNvCxnSpPr>
            <a:cxnSpLocks/>
          </p:cNvCxnSpPr>
          <p:nvPr/>
        </p:nvCxnSpPr>
        <p:spPr>
          <a:xfrm>
            <a:off x="1273946" y="3622541"/>
            <a:ext cx="16778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Pravokutnik 4">
            <a:extLst>
              <a:ext uri="{FF2B5EF4-FFF2-40B4-BE49-F238E27FC236}">
                <a16:creationId xmlns:a16="http://schemas.microsoft.com/office/drawing/2014/main" id="{4E76DD20-501D-443B-99C6-9B88D65668E3}"/>
              </a:ext>
            </a:extLst>
          </p:cNvPr>
          <p:cNvSpPr/>
          <p:nvPr/>
        </p:nvSpPr>
        <p:spPr>
          <a:xfrm>
            <a:off x="652509" y="3379063"/>
            <a:ext cx="621437" cy="5215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BA"/>
          </a:p>
        </p:txBody>
      </p:sp>
      <p:sp>
        <p:nvSpPr>
          <p:cNvPr id="7" name="TekstniOkvir 6">
            <a:extLst>
              <a:ext uri="{FF2B5EF4-FFF2-40B4-BE49-F238E27FC236}">
                <a16:creationId xmlns:a16="http://schemas.microsoft.com/office/drawing/2014/main" id="{0AA9B89B-63A9-4745-9FFC-354EFBB1677D}"/>
              </a:ext>
            </a:extLst>
          </p:cNvPr>
          <p:cNvSpPr txBox="1"/>
          <p:nvPr/>
        </p:nvSpPr>
        <p:spPr>
          <a:xfrm>
            <a:off x="1171010" y="2815961"/>
            <a:ext cx="2426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BA" dirty="0"/>
              <a:t>Prepoznavanje lica</a:t>
            </a:r>
          </a:p>
        </p:txBody>
      </p:sp>
      <p:sp>
        <p:nvSpPr>
          <p:cNvPr id="8" name="Pravokutnik 7">
            <a:extLst>
              <a:ext uri="{FF2B5EF4-FFF2-40B4-BE49-F238E27FC236}">
                <a16:creationId xmlns:a16="http://schemas.microsoft.com/office/drawing/2014/main" id="{A6032717-C00B-48F2-B0DC-B41C4E8D24B8}"/>
              </a:ext>
            </a:extLst>
          </p:cNvPr>
          <p:cNvSpPr/>
          <p:nvPr/>
        </p:nvSpPr>
        <p:spPr>
          <a:xfrm>
            <a:off x="2792765" y="1450844"/>
            <a:ext cx="621437" cy="52156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BA"/>
          </a:p>
        </p:txBody>
      </p:sp>
      <p:cxnSp>
        <p:nvCxnSpPr>
          <p:cNvPr id="10" name="Ravni poveznik sa strelicom 9">
            <a:extLst>
              <a:ext uri="{FF2B5EF4-FFF2-40B4-BE49-F238E27FC236}">
                <a16:creationId xmlns:a16="http://schemas.microsoft.com/office/drawing/2014/main" id="{F6C8EF98-661A-460E-AFEF-1845BB2212CF}"/>
              </a:ext>
            </a:extLst>
          </p:cNvPr>
          <p:cNvCxnSpPr/>
          <p:nvPr/>
        </p:nvCxnSpPr>
        <p:spPr>
          <a:xfrm>
            <a:off x="3151572" y="2148496"/>
            <a:ext cx="0" cy="12305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kstniOkvir 10">
            <a:extLst>
              <a:ext uri="{FF2B5EF4-FFF2-40B4-BE49-F238E27FC236}">
                <a16:creationId xmlns:a16="http://schemas.microsoft.com/office/drawing/2014/main" id="{4CDF1F2F-99DE-408B-B025-C57DCD6A58DA}"/>
              </a:ext>
            </a:extLst>
          </p:cNvPr>
          <p:cNvSpPr txBox="1"/>
          <p:nvPr/>
        </p:nvSpPr>
        <p:spPr>
          <a:xfrm>
            <a:off x="2166164" y="883487"/>
            <a:ext cx="21872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BA" dirty="0"/>
              <a:t>Lista pohranjenih</a:t>
            </a:r>
          </a:p>
          <a:p>
            <a:r>
              <a:rPr lang="hr-BA" dirty="0"/>
              <a:t>lica</a:t>
            </a:r>
          </a:p>
        </p:txBody>
      </p:sp>
      <p:sp>
        <p:nvSpPr>
          <p:cNvPr id="12" name="Elipsa 11">
            <a:extLst>
              <a:ext uri="{FF2B5EF4-FFF2-40B4-BE49-F238E27FC236}">
                <a16:creationId xmlns:a16="http://schemas.microsoft.com/office/drawing/2014/main" id="{83EDEA9B-662D-4484-810D-418270C485DC}"/>
              </a:ext>
            </a:extLst>
          </p:cNvPr>
          <p:cNvSpPr/>
          <p:nvPr/>
        </p:nvSpPr>
        <p:spPr>
          <a:xfrm>
            <a:off x="2965142" y="3397271"/>
            <a:ext cx="355104" cy="369328"/>
          </a:xfrm>
          <a:prstGeom prst="ellipse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BA"/>
          </a:p>
        </p:txBody>
      </p:sp>
      <p:cxnSp>
        <p:nvCxnSpPr>
          <p:cNvPr id="14" name="Poveznik: zakrivljeno 13">
            <a:extLst>
              <a:ext uri="{FF2B5EF4-FFF2-40B4-BE49-F238E27FC236}">
                <a16:creationId xmlns:a16="http://schemas.microsoft.com/office/drawing/2014/main" id="{E760C880-6905-47AC-9F0D-3A5E9C1C12FC}"/>
              </a:ext>
            </a:extLst>
          </p:cNvPr>
          <p:cNvCxnSpPr/>
          <p:nvPr/>
        </p:nvCxnSpPr>
        <p:spPr>
          <a:xfrm flipV="1">
            <a:off x="3453413" y="2583402"/>
            <a:ext cx="1464816" cy="845598"/>
          </a:xfrm>
          <a:prstGeom prst="curvedConnector3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Poveznik: zakrivljeno 15">
            <a:extLst>
              <a:ext uri="{FF2B5EF4-FFF2-40B4-BE49-F238E27FC236}">
                <a16:creationId xmlns:a16="http://schemas.microsoft.com/office/drawing/2014/main" id="{D6BF357F-80D9-494C-BB1D-A115EA7AFE68}"/>
              </a:ext>
            </a:extLst>
          </p:cNvPr>
          <p:cNvCxnSpPr/>
          <p:nvPr/>
        </p:nvCxnSpPr>
        <p:spPr>
          <a:xfrm>
            <a:off x="3453413" y="3766599"/>
            <a:ext cx="1464816" cy="530193"/>
          </a:xfrm>
          <a:prstGeom prst="curvedConnector3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kstniOkvir 16">
            <a:extLst>
              <a:ext uri="{FF2B5EF4-FFF2-40B4-BE49-F238E27FC236}">
                <a16:creationId xmlns:a16="http://schemas.microsoft.com/office/drawing/2014/main" id="{394D8E97-BEC5-40C6-9014-7D2E6BB48C9C}"/>
              </a:ext>
            </a:extLst>
          </p:cNvPr>
          <p:cNvSpPr txBox="1"/>
          <p:nvPr/>
        </p:nvSpPr>
        <p:spPr>
          <a:xfrm>
            <a:off x="3781887" y="2583402"/>
            <a:ext cx="456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BA" dirty="0"/>
              <a:t>DA</a:t>
            </a:r>
          </a:p>
        </p:txBody>
      </p:sp>
      <p:sp>
        <p:nvSpPr>
          <p:cNvPr id="18" name="TekstniOkvir 17">
            <a:extLst>
              <a:ext uri="{FF2B5EF4-FFF2-40B4-BE49-F238E27FC236}">
                <a16:creationId xmlns:a16="http://schemas.microsoft.com/office/drawing/2014/main" id="{EAC9087B-9F10-4E86-9456-E5FFBD69A219}"/>
              </a:ext>
            </a:extLst>
          </p:cNvPr>
          <p:cNvSpPr txBox="1"/>
          <p:nvPr/>
        </p:nvSpPr>
        <p:spPr>
          <a:xfrm>
            <a:off x="3730523" y="4101483"/>
            <a:ext cx="445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BA" dirty="0"/>
              <a:t>NE</a:t>
            </a:r>
          </a:p>
        </p:txBody>
      </p:sp>
      <p:sp>
        <p:nvSpPr>
          <p:cNvPr id="19" name="Okvir 18">
            <a:extLst>
              <a:ext uri="{FF2B5EF4-FFF2-40B4-BE49-F238E27FC236}">
                <a16:creationId xmlns:a16="http://schemas.microsoft.com/office/drawing/2014/main" id="{C2688479-2331-44C5-9CDC-330A4C6951EA}"/>
              </a:ext>
            </a:extLst>
          </p:cNvPr>
          <p:cNvSpPr/>
          <p:nvPr/>
        </p:nvSpPr>
        <p:spPr>
          <a:xfrm>
            <a:off x="5122416" y="1935332"/>
            <a:ext cx="1083070" cy="1249961"/>
          </a:xfrm>
          <a:prstGeom prst="fram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BA">
              <a:solidFill>
                <a:schemeClr val="tx1"/>
              </a:solidFill>
            </a:endParaRPr>
          </a:p>
        </p:txBody>
      </p:sp>
      <p:sp>
        <p:nvSpPr>
          <p:cNvPr id="20" name="Okvir 19">
            <a:extLst>
              <a:ext uri="{FF2B5EF4-FFF2-40B4-BE49-F238E27FC236}">
                <a16:creationId xmlns:a16="http://schemas.microsoft.com/office/drawing/2014/main" id="{9B74AE67-04CF-4AC6-BA19-CA1A81E79437}"/>
              </a:ext>
            </a:extLst>
          </p:cNvPr>
          <p:cNvSpPr/>
          <p:nvPr/>
        </p:nvSpPr>
        <p:spPr>
          <a:xfrm>
            <a:off x="5141646" y="3763069"/>
            <a:ext cx="1083070" cy="1249961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BA">
              <a:solidFill>
                <a:schemeClr val="tx1"/>
              </a:solidFill>
            </a:endParaRPr>
          </a:p>
        </p:txBody>
      </p:sp>
      <p:cxnSp>
        <p:nvCxnSpPr>
          <p:cNvPr id="30" name="Ravni poveznik 29">
            <a:extLst>
              <a:ext uri="{FF2B5EF4-FFF2-40B4-BE49-F238E27FC236}">
                <a16:creationId xmlns:a16="http://schemas.microsoft.com/office/drawing/2014/main" id="{4C9F8953-B152-4871-8C94-476ECD4388C7}"/>
              </a:ext>
            </a:extLst>
          </p:cNvPr>
          <p:cNvCxnSpPr>
            <a:stCxn id="12" idx="4"/>
          </p:cNvCxnSpPr>
          <p:nvPr/>
        </p:nvCxnSpPr>
        <p:spPr>
          <a:xfrm>
            <a:off x="3142694" y="3766599"/>
            <a:ext cx="0" cy="26164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Ravni poveznik 30">
            <a:extLst>
              <a:ext uri="{FF2B5EF4-FFF2-40B4-BE49-F238E27FC236}">
                <a16:creationId xmlns:a16="http://schemas.microsoft.com/office/drawing/2014/main" id="{FA5EFC1C-B1F2-4C27-887D-C054D013C2A2}"/>
              </a:ext>
            </a:extLst>
          </p:cNvPr>
          <p:cNvCxnSpPr>
            <a:cxnSpLocks/>
          </p:cNvCxnSpPr>
          <p:nvPr/>
        </p:nvCxnSpPr>
        <p:spPr>
          <a:xfrm>
            <a:off x="3151572" y="6383045"/>
            <a:ext cx="56195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kstniOkvir 33">
            <a:extLst>
              <a:ext uri="{FF2B5EF4-FFF2-40B4-BE49-F238E27FC236}">
                <a16:creationId xmlns:a16="http://schemas.microsoft.com/office/drawing/2014/main" id="{4359A29C-3EC9-4E2B-AE26-C82F48C85242}"/>
              </a:ext>
            </a:extLst>
          </p:cNvPr>
          <p:cNvSpPr txBox="1"/>
          <p:nvPr/>
        </p:nvSpPr>
        <p:spPr>
          <a:xfrm>
            <a:off x="4980373" y="6010183"/>
            <a:ext cx="14293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BA" dirty="0"/>
              <a:t>ENROLL FACE</a:t>
            </a:r>
          </a:p>
        </p:txBody>
      </p:sp>
      <p:sp>
        <p:nvSpPr>
          <p:cNvPr id="35" name="Pravokutnik 34">
            <a:extLst>
              <a:ext uri="{FF2B5EF4-FFF2-40B4-BE49-F238E27FC236}">
                <a16:creationId xmlns:a16="http://schemas.microsoft.com/office/drawing/2014/main" id="{07D934EC-C3C9-49F6-927D-3E488C4913BA}"/>
              </a:ext>
            </a:extLst>
          </p:cNvPr>
          <p:cNvSpPr/>
          <p:nvPr/>
        </p:nvSpPr>
        <p:spPr>
          <a:xfrm>
            <a:off x="8432306" y="5857953"/>
            <a:ext cx="621437" cy="52156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BA"/>
          </a:p>
        </p:txBody>
      </p:sp>
      <p:sp>
        <p:nvSpPr>
          <p:cNvPr id="36" name="Pravokutnik 35">
            <a:extLst>
              <a:ext uri="{FF2B5EF4-FFF2-40B4-BE49-F238E27FC236}">
                <a16:creationId xmlns:a16="http://schemas.microsoft.com/office/drawing/2014/main" id="{93269829-2FA0-4A2B-8051-4F037F9B4148}"/>
              </a:ext>
            </a:extLst>
          </p:cNvPr>
          <p:cNvSpPr/>
          <p:nvPr/>
        </p:nvSpPr>
        <p:spPr>
          <a:xfrm>
            <a:off x="8432306" y="4752249"/>
            <a:ext cx="621437" cy="52156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BA"/>
          </a:p>
        </p:txBody>
      </p:sp>
      <p:sp>
        <p:nvSpPr>
          <p:cNvPr id="37" name="Pravokutnik 36">
            <a:extLst>
              <a:ext uri="{FF2B5EF4-FFF2-40B4-BE49-F238E27FC236}">
                <a16:creationId xmlns:a16="http://schemas.microsoft.com/office/drawing/2014/main" id="{4531A04D-AFD5-4D1C-BB87-0CEF2C06549D}"/>
              </a:ext>
            </a:extLst>
          </p:cNvPr>
          <p:cNvSpPr/>
          <p:nvPr/>
        </p:nvSpPr>
        <p:spPr>
          <a:xfrm>
            <a:off x="8423429" y="3646545"/>
            <a:ext cx="621437" cy="52156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BA"/>
          </a:p>
        </p:txBody>
      </p:sp>
      <p:sp>
        <p:nvSpPr>
          <p:cNvPr id="38" name="Pravokutnik 37">
            <a:extLst>
              <a:ext uri="{FF2B5EF4-FFF2-40B4-BE49-F238E27FC236}">
                <a16:creationId xmlns:a16="http://schemas.microsoft.com/office/drawing/2014/main" id="{4470FB84-6202-419D-9B90-FDD956DA8B74}"/>
              </a:ext>
            </a:extLst>
          </p:cNvPr>
          <p:cNvSpPr/>
          <p:nvPr/>
        </p:nvSpPr>
        <p:spPr>
          <a:xfrm>
            <a:off x="8423428" y="2631811"/>
            <a:ext cx="621437" cy="52156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BA"/>
          </a:p>
        </p:txBody>
      </p:sp>
      <p:sp>
        <p:nvSpPr>
          <p:cNvPr id="39" name="Pravokutnik 38">
            <a:extLst>
              <a:ext uri="{FF2B5EF4-FFF2-40B4-BE49-F238E27FC236}">
                <a16:creationId xmlns:a16="http://schemas.microsoft.com/office/drawing/2014/main" id="{B36491F1-29F4-48F6-A559-C3563C1A5E5D}"/>
              </a:ext>
            </a:extLst>
          </p:cNvPr>
          <p:cNvSpPr/>
          <p:nvPr/>
        </p:nvSpPr>
        <p:spPr>
          <a:xfrm>
            <a:off x="8432306" y="1552740"/>
            <a:ext cx="621437" cy="5215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BA"/>
          </a:p>
        </p:txBody>
      </p:sp>
      <p:cxnSp>
        <p:nvCxnSpPr>
          <p:cNvPr id="41" name="Ravni poveznik sa strelicom 40">
            <a:extLst>
              <a:ext uri="{FF2B5EF4-FFF2-40B4-BE49-F238E27FC236}">
                <a16:creationId xmlns:a16="http://schemas.microsoft.com/office/drawing/2014/main" id="{0D423220-B4D3-4A76-97A4-DCDA4B166E5C}"/>
              </a:ext>
            </a:extLst>
          </p:cNvPr>
          <p:cNvCxnSpPr/>
          <p:nvPr/>
        </p:nvCxnSpPr>
        <p:spPr>
          <a:xfrm flipH="1">
            <a:off x="3453412" y="1583537"/>
            <a:ext cx="490047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Ravni poveznik 42">
            <a:extLst>
              <a:ext uri="{FF2B5EF4-FFF2-40B4-BE49-F238E27FC236}">
                <a16:creationId xmlns:a16="http://schemas.microsoft.com/office/drawing/2014/main" id="{95F9C157-F8BA-4BD2-8745-39685F6A26BC}"/>
              </a:ext>
            </a:extLst>
          </p:cNvPr>
          <p:cNvCxnSpPr/>
          <p:nvPr/>
        </p:nvCxnSpPr>
        <p:spPr>
          <a:xfrm>
            <a:off x="9383697" y="1529818"/>
            <a:ext cx="0" cy="49153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kstniOkvir 43">
            <a:extLst>
              <a:ext uri="{FF2B5EF4-FFF2-40B4-BE49-F238E27FC236}">
                <a16:creationId xmlns:a16="http://schemas.microsoft.com/office/drawing/2014/main" id="{C31F9698-0CEB-42CF-A4AD-B6D9DA6E36D2}"/>
              </a:ext>
            </a:extLst>
          </p:cNvPr>
          <p:cNvSpPr txBox="1"/>
          <p:nvPr/>
        </p:nvSpPr>
        <p:spPr>
          <a:xfrm rot="5400000">
            <a:off x="8477594" y="4148537"/>
            <a:ext cx="23596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Samplira</a:t>
            </a:r>
            <a:r>
              <a:rPr lang="en-US" dirty="0"/>
              <a:t> </a:t>
            </a:r>
            <a:r>
              <a:rPr lang="hr-BA" dirty="0"/>
              <a:t>5 puta</a:t>
            </a:r>
          </a:p>
        </p:txBody>
      </p:sp>
      <p:sp>
        <p:nvSpPr>
          <p:cNvPr id="45" name="TekstniOkvir 44">
            <a:extLst>
              <a:ext uri="{FF2B5EF4-FFF2-40B4-BE49-F238E27FC236}">
                <a16:creationId xmlns:a16="http://schemas.microsoft.com/office/drawing/2014/main" id="{DE6F715F-035B-4183-B275-B73582DCD4D0}"/>
              </a:ext>
            </a:extLst>
          </p:cNvPr>
          <p:cNvSpPr txBox="1"/>
          <p:nvPr/>
        </p:nvSpPr>
        <p:spPr>
          <a:xfrm>
            <a:off x="4980373" y="1056443"/>
            <a:ext cx="2812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BA" dirty="0"/>
              <a:t>Pohrana u listu poznatih lica</a:t>
            </a:r>
          </a:p>
        </p:txBody>
      </p:sp>
      <p:sp>
        <p:nvSpPr>
          <p:cNvPr id="2" name="TekstniOkvir 1">
            <a:extLst>
              <a:ext uri="{FF2B5EF4-FFF2-40B4-BE49-F238E27FC236}">
                <a16:creationId xmlns:a16="http://schemas.microsoft.com/office/drawing/2014/main" id="{C500E903-C892-4E5F-B17C-3F1BABF6DBAB}"/>
              </a:ext>
            </a:extLst>
          </p:cNvPr>
          <p:cNvSpPr txBox="1"/>
          <p:nvPr/>
        </p:nvSpPr>
        <p:spPr>
          <a:xfrm>
            <a:off x="2166164" y="1713390"/>
            <a:ext cx="639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BA" dirty="0">
                <a:solidFill>
                  <a:schemeClr val="accent2">
                    <a:lumMod val="75000"/>
                  </a:schemeClr>
                </a:solidFill>
              </a:rPr>
              <a:t>RAM</a:t>
            </a:r>
          </a:p>
        </p:txBody>
      </p:sp>
      <p:sp>
        <p:nvSpPr>
          <p:cNvPr id="6" name="TekstniOkvir 5">
            <a:extLst>
              <a:ext uri="{FF2B5EF4-FFF2-40B4-BE49-F238E27FC236}">
                <a16:creationId xmlns:a16="http://schemas.microsoft.com/office/drawing/2014/main" id="{62F8EB13-4341-4D49-A28D-00F92C083CE4}"/>
              </a:ext>
            </a:extLst>
          </p:cNvPr>
          <p:cNvSpPr txBox="1"/>
          <p:nvPr/>
        </p:nvSpPr>
        <p:spPr>
          <a:xfrm>
            <a:off x="262360" y="3927460"/>
            <a:ext cx="13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BA" dirty="0" err="1"/>
              <a:t>box_array_t</a:t>
            </a:r>
            <a:endParaRPr lang="hr-BA" dirty="0"/>
          </a:p>
        </p:txBody>
      </p:sp>
    </p:spTree>
    <p:extLst>
      <p:ext uri="{BB962C8B-B14F-4D97-AF65-F5344CB8AC3E}">
        <p14:creationId xmlns:p14="http://schemas.microsoft.com/office/powerpoint/2010/main" val="1885459414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/>
      <p:bldP spid="8" grpId="0" animBg="1"/>
      <p:bldP spid="11" grpId="0"/>
      <p:bldP spid="12" grpId="0" animBg="1"/>
      <p:bldP spid="17" grpId="0"/>
      <p:bldP spid="18" grpId="0"/>
      <p:bldP spid="19" grpId="0" animBg="1"/>
      <p:bldP spid="20" grpId="0" animBg="1"/>
      <p:bldP spid="34" grpId="0"/>
      <p:bldP spid="35" grpId="0" animBg="1"/>
      <p:bldP spid="36" grpId="0" animBg="1"/>
      <p:bldP spid="37" grpId="0" animBg="1"/>
      <p:bldP spid="38" grpId="0" animBg="1"/>
      <p:bldP spid="39" grpId="0" animBg="1"/>
      <p:bldP spid="44" grpId="0"/>
      <p:bldP spid="45" grpId="0"/>
      <p:bldP spid="2" grpId="0"/>
      <p:bldP spid="6" grpId="0"/>
    </p:bldLst>
  </p:timing>
</p:sld>
</file>

<file path=ppt/theme/theme1.xml><?xml version="1.0" encoding="utf-8"?>
<a:theme xmlns:a="http://schemas.openxmlformats.org/drawingml/2006/main" name="Paket">
  <a:themeElements>
    <a:clrScheme name="Paket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ket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ket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Paket</Template>
  <TotalTime>928</TotalTime>
  <Words>298</Words>
  <Application>Microsoft Office PowerPoint</Application>
  <PresentationFormat>Široki zaslon</PresentationFormat>
  <Paragraphs>95</Paragraphs>
  <Slides>22</Slides>
  <Notes>0</Notes>
  <HiddenSlides>0</HiddenSlides>
  <MMClips>3</MMClips>
  <ScaleCrop>false</ScaleCrop>
  <HeadingPairs>
    <vt:vector size="6" baseType="variant">
      <vt:variant>
        <vt:lpstr>Korišteni fontovi</vt:lpstr>
      </vt:variant>
      <vt:variant>
        <vt:i4>6</vt:i4>
      </vt:variant>
      <vt:variant>
        <vt:lpstr>Tema</vt:lpstr>
      </vt:variant>
      <vt:variant>
        <vt:i4>1</vt:i4>
      </vt:variant>
      <vt:variant>
        <vt:lpstr>Naslovi slajdova</vt:lpstr>
      </vt:variant>
      <vt:variant>
        <vt:i4>22</vt:i4>
      </vt:variant>
    </vt:vector>
  </HeadingPairs>
  <TitlesOfParts>
    <vt:vector size="29" baseType="lpstr">
      <vt:lpstr>Arial</vt:lpstr>
      <vt:lpstr>Calibri</vt:lpstr>
      <vt:lpstr>Consolas</vt:lpstr>
      <vt:lpstr>Gill Sans MT</vt:lpstr>
      <vt:lpstr>Times New Roman</vt:lpstr>
      <vt:lpstr>Wingdings</vt:lpstr>
      <vt:lpstr>Paket</vt:lpstr>
      <vt:lpstr>DOOR-LOCK SISTEM TEMELJEN NA MODULU ESP32-CAM</vt:lpstr>
      <vt:lpstr>PowerPoint prezentacija</vt:lpstr>
      <vt:lpstr> Uvod</vt:lpstr>
      <vt:lpstr>Uvod</vt:lpstr>
      <vt:lpstr>PowerPoint prezentacija</vt:lpstr>
      <vt:lpstr>2.Detekcija i prepoznavanje lica</vt:lpstr>
      <vt:lpstr>Povezivanje esp32-cam - ftdi</vt:lpstr>
      <vt:lpstr>PowerPoint prezentacija</vt:lpstr>
      <vt:lpstr>PowerPoint prezentacija</vt:lpstr>
      <vt:lpstr>PowerPoint prezentacija</vt:lpstr>
      <vt:lpstr>PowerPoint prezentacija</vt:lpstr>
      <vt:lpstr>PowerPoint prezentacija</vt:lpstr>
      <vt:lpstr>CIJELI SUSTAV</vt:lpstr>
      <vt:lpstr>PowerPoint prezentacija</vt:lpstr>
      <vt:lpstr>PowerPoint prezentacija</vt:lpstr>
      <vt:lpstr>MQTT PROTOKOL</vt:lpstr>
      <vt:lpstr>RESURSI</vt:lpstr>
      <vt:lpstr>PowerPoint prezentacija</vt:lpstr>
      <vt:lpstr>Mogućnosti unaprijeđenja</vt:lpstr>
      <vt:lpstr>PowerPoint prezentacija</vt:lpstr>
      <vt:lpstr>PITANJA??</vt:lpstr>
      <vt:lpstr>HVALA NA PAŽNJI!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prezentacija</dc:title>
  <dc:creator>Julija Kvesic</dc:creator>
  <cp:lastModifiedBy>Julija Kvesic</cp:lastModifiedBy>
  <cp:revision>54</cp:revision>
  <dcterms:created xsi:type="dcterms:W3CDTF">2021-06-12T15:42:57Z</dcterms:created>
  <dcterms:modified xsi:type="dcterms:W3CDTF">2021-07-12T20:39:43Z</dcterms:modified>
</cp:coreProperties>
</file>